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7"/>
  </p:notesMasterIdLst>
  <p:handoutMasterIdLst>
    <p:handoutMasterId r:id="rId18"/>
  </p:handoutMasterIdLst>
  <p:sldIdLst>
    <p:sldId id="256" r:id="rId2"/>
    <p:sldId id="257" r:id="rId3"/>
    <p:sldId id="258" r:id="rId4"/>
    <p:sldId id="280" r:id="rId5"/>
    <p:sldId id="262" r:id="rId6"/>
    <p:sldId id="281" r:id="rId7"/>
    <p:sldId id="267" r:id="rId8"/>
    <p:sldId id="282" r:id="rId9"/>
    <p:sldId id="270" r:id="rId10"/>
    <p:sldId id="283" r:id="rId11"/>
    <p:sldId id="276" r:id="rId12"/>
    <p:sldId id="277" r:id="rId13"/>
    <p:sldId id="284" r:id="rId14"/>
    <p:sldId id="279" r:id="rId15"/>
    <p:sldId id="285" r:id="rId16"/>
  </p:sldIdLst>
  <p:sldSz cx="9144000" cy="6858000" type="screen4x3"/>
  <p:notesSz cx="6856413" cy="9083675"/>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mn-cs"/>
      </a:defRPr>
    </a:lvl1pPr>
    <a:lvl2pPr marL="457200" algn="l" rtl="0" fontAlgn="base">
      <a:spcBef>
        <a:spcPct val="0"/>
      </a:spcBef>
      <a:spcAft>
        <a:spcPct val="0"/>
      </a:spcAft>
      <a:defRPr sz="2400" kern="1200">
        <a:solidFill>
          <a:schemeClr val="tx1"/>
        </a:solidFill>
        <a:latin typeface="Times" charset="0"/>
        <a:ea typeface="ＭＳ Ｐゴシック" charset="0"/>
        <a:cs typeface="+mn-cs"/>
      </a:defRPr>
    </a:lvl2pPr>
    <a:lvl3pPr marL="914400" algn="l" rtl="0" fontAlgn="base">
      <a:spcBef>
        <a:spcPct val="0"/>
      </a:spcBef>
      <a:spcAft>
        <a:spcPct val="0"/>
      </a:spcAft>
      <a:defRPr sz="2400" kern="1200">
        <a:solidFill>
          <a:schemeClr val="tx1"/>
        </a:solidFill>
        <a:latin typeface="Times" charset="0"/>
        <a:ea typeface="ＭＳ Ｐゴシック" charset="0"/>
        <a:cs typeface="+mn-cs"/>
      </a:defRPr>
    </a:lvl3pPr>
    <a:lvl4pPr marL="1371600" algn="l" rtl="0" fontAlgn="base">
      <a:spcBef>
        <a:spcPct val="0"/>
      </a:spcBef>
      <a:spcAft>
        <a:spcPct val="0"/>
      </a:spcAft>
      <a:defRPr sz="2400" kern="1200">
        <a:solidFill>
          <a:schemeClr val="tx1"/>
        </a:solidFill>
        <a:latin typeface="Times" charset="0"/>
        <a:ea typeface="ＭＳ Ｐゴシック" charset="0"/>
        <a:cs typeface="+mn-cs"/>
      </a:defRPr>
    </a:lvl4pPr>
    <a:lvl5pPr marL="1828800" algn="l" rtl="0" fontAlgn="base">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3" autoAdjust="0"/>
  </p:normalViewPr>
  <p:slideViewPr>
    <p:cSldViewPr>
      <p:cViewPr varScale="1">
        <p:scale>
          <a:sx n="115" d="100"/>
          <a:sy n="115" d="100"/>
        </p:scale>
        <p:origin x="-163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
    </p:cViewPr>
  </p:sorterViewPr>
  <p:notesViewPr>
    <p:cSldViewPr>
      <p:cViewPr varScale="1">
        <p:scale>
          <a:sx n="40" d="100"/>
          <a:sy n="40" d="100"/>
        </p:scale>
        <p:origin x="-1500" y="-108"/>
      </p:cViewPr>
      <p:guideLst>
        <p:guide orient="horz" pos="2861"/>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96259" name="Rectangle 3"/>
          <p:cNvSpPr>
            <a:spLocks noGrp="1" noChangeArrowheads="1"/>
          </p:cNvSpPr>
          <p:nvPr>
            <p:ph type="dt" sz="quarter" idx="1"/>
          </p:nvPr>
        </p:nvSpPr>
        <p:spPr bwMode="auto">
          <a:xfrm>
            <a:off x="3883025"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96260" name="Rectangle 4"/>
          <p:cNvSpPr>
            <a:spLocks noGrp="1" noChangeArrowheads="1"/>
          </p:cNvSpPr>
          <p:nvPr>
            <p:ph type="ftr" sz="quarter" idx="2"/>
          </p:nvPr>
        </p:nvSpPr>
        <p:spPr bwMode="auto">
          <a:xfrm>
            <a:off x="0"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96261" name="Rectangle 5"/>
          <p:cNvSpPr>
            <a:spLocks noGrp="1" noChangeArrowheads="1"/>
          </p:cNvSpPr>
          <p:nvPr>
            <p:ph type="sldNum" sz="quarter" idx="3"/>
          </p:nvPr>
        </p:nvSpPr>
        <p:spPr bwMode="auto">
          <a:xfrm>
            <a:off x="3883025"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DEB7C413-EDA8-A940-AE2C-51511CD80B82}" type="slidenum">
              <a:rPr lang="en-US"/>
              <a:pPr/>
              <a:t>‹#›</a:t>
            </a:fld>
            <a:endParaRPr lang="en-US"/>
          </a:p>
        </p:txBody>
      </p:sp>
    </p:spTree>
    <p:extLst>
      <p:ext uri="{BB962C8B-B14F-4D97-AF65-F5344CB8AC3E}">
        <p14:creationId xmlns:p14="http://schemas.microsoft.com/office/powerpoint/2010/main" val="4233228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083" tIns="45542" rIns="91083" bIns="45542" numCol="1" anchor="t" anchorCtr="0" compatLnSpc="1">
            <a:prstTxWarp prst="textNoShape">
              <a:avLst/>
            </a:prstTxWarp>
          </a:bodyPr>
          <a:lstStyle>
            <a:lvl1pPr defTabSz="911225" eaLnBrk="0" hangingPunct="0">
              <a:defRPr sz="1200"/>
            </a:lvl1pPr>
          </a:lstStyle>
          <a:p>
            <a:endParaRPr lang="en-US"/>
          </a:p>
        </p:txBody>
      </p:sp>
      <p:sp>
        <p:nvSpPr>
          <p:cNvPr id="40963"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083" tIns="45542" rIns="91083" bIns="45542" numCol="1" anchor="t" anchorCtr="0" compatLnSpc="1">
            <a:prstTxWarp prst="textNoShape">
              <a:avLst/>
            </a:prstTxWarp>
          </a:bodyPr>
          <a:lstStyle>
            <a:lvl1pPr algn="r" defTabSz="911225" eaLnBrk="0" hangingPunct="0">
              <a:defRPr sz="1200"/>
            </a:lvl1pPr>
          </a:lstStyle>
          <a:p>
            <a:endParaRPr lang="en-US"/>
          </a:p>
        </p:txBody>
      </p:sp>
      <p:sp>
        <p:nvSpPr>
          <p:cNvPr id="40964" name="Rectangle 4"/>
          <p:cNvSpPr>
            <a:spLocks noGrp="1" noRot="1" noChangeAspect="1" noChangeArrowheads="1" noTextEdit="1"/>
          </p:cNvSpPr>
          <p:nvPr>
            <p:ph type="sldImg" idx="2"/>
          </p:nvPr>
        </p:nvSpPr>
        <p:spPr bwMode="auto">
          <a:xfrm>
            <a:off x="1157288" y="681038"/>
            <a:ext cx="4541837" cy="34067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914400" y="4314825"/>
            <a:ext cx="5027613"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083" tIns="45542" rIns="91083" bIns="4554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6"/>
          <p:cNvSpPr>
            <a:spLocks noGrp="1" noChangeArrowheads="1"/>
          </p:cNvSpPr>
          <p:nvPr>
            <p:ph type="ftr" sz="quarter" idx="4"/>
          </p:nvPr>
        </p:nvSpPr>
        <p:spPr bwMode="auto">
          <a:xfrm>
            <a:off x="0"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083" tIns="45542" rIns="91083" bIns="45542" numCol="1" anchor="b" anchorCtr="0" compatLnSpc="1">
            <a:prstTxWarp prst="textNoShape">
              <a:avLst/>
            </a:prstTxWarp>
          </a:bodyPr>
          <a:lstStyle>
            <a:lvl1pPr defTabSz="911225" eaLnBrk="0" hangingPunct="0">
              <a:defRPr sz="1200"/>
            </a:lvl1pPr>
          </a:lstStyle>
          <a:p>
            <a:endParaRPr lang="en-US"/>
          </a:p>
        </p:txBody>
      </p:sp>
      <p:sp>
        <p:nvSpPr>
          <p:cNvPr id="40967" name="Rectangle 7"/>
          <p:cNvSpPr>
            <a:spLocks noGrp="1" noChangeArrowheads="1"/>
          </p:cNvSpPr>
          <p:nvPr>
            <p:ph type="sldNum" sz="quarter" idx="5"/>
          </p:nvPr>
        </p:nvSpPr>
        <p:spPr bwMode="auto">
          <a:xfrm>
            <a:off x="3884613" y="862965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083" tIns="45542" rIns="91083" bIns="45542" numCol="1" anchor="b" anchorCtr="0" compatLnSpc="1">
            <a:prstTxWarp prst="textNoShape">
              <a:avLst/>
            </a:prstTxWarp>
          </a:bodyPr>
          <a:lstStyle>
            <a:lvl1pPr algn="r" defTabSz="911225" eaLnBrk="0" hangingPunct="0">
              <a:defRPr sz="1200"/>
            </a:lvl1pPr>
          </a:lstStyle>
          <a:p>
            <a:fld id="{CA0B1666-87A7-9B4A-9D15-7E9FDF0B827E}" type="slidenum">
              <a:rPr lang="en-US"/>
              <a:pPr/>
              <a:t>‹#›</a:t>
            </a:fld>
            <a:endParaRPr lang="en-US"/>
          </a:p>
        </p:txBody>
      </p:sp>
    </p:spTree>
    <p:extLst>
      <p:ext uri="{BB962C8B-B14F-4D97-AF65-F5344CB8AC3E}">
        <p14:creationId xmlns:p14="http://schemas.microsoft.com/office/powerpoint/2010/main" val="609811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26B36-C53A-3641-9011-4B35ADC7A8AA}" type="slidenum">
              <a:rPr lang="en-US"/>
              <a:pPr/>
              <a:t>1</a:t>
            </a:fld>
            <a:endParaRPr lang="en-US"/>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E9304-EC73-3543-87ED-793283A1EDAF}" type="slidenum">
              <a:rPr lang="en-US"/>
              <a:pPr/>
              <a:t>2</a:t>
            </a:fld>
            <a:endParaRPr lang="en-US"/>
          </a:p>
        </p:txBody>
      </p:sp>
      <p:sp>
        <p:nvSpPr>
          <p:cNvPr id="43010" name="Rectangle 2"/>
          <p:cNvSpPr>
            <a:spLocks noGrp="1" noRot="1" noChangeAspect="1" noChangeArrowheads="1" noTextEdit="1"/>
          </p:cNvSpPr>
          <p:nvPr>
            <p:ph type="sldImg"/>
          </p:nvPr>
        </p:nvSpPr>
        <p:spPr>
          <a:xfrm>
            <a:off x="1711325" y="1362075"/>
            <a:ext cx="3433763" cy="2574925"/>
          </a:xfrm>
          <a:ln/>
          <a:extLst>
            <a:ext uri="{FAA26D3D-D897-4be2-8F04-BA451C77F1D7}">
              <ma14:placeholderFlag xmlns:ma14="http://schemas.microsoft.com/office/mac/drawingml/2011/main" val="1"/>
            </a:ext>
          </a:extLst>
        </p:spPr>
      </p:sp>
      <p:sp>
        <p:nvSpPr>
          <p:cNvPr id="43013" name="Rectangle 5"/>
          <p:cNvSpPr>
            <a:spLocks noGrp="1" noChangeArrowheads="1"/>
          </p:cNvSpPr>
          <p:nvPr>
            <p:ph type="body" idx="1"/>
          </p:nvPr>
        </p:nvSpPr>
        <p:spPr>
          <a:xfrm>
            <a:off x="609600" y="4164013"/>
            <a:ext cx="5027613" cy="4086225"/>
          </a:xfrm>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ED40B-8324-3346-AFB3-D30316C789E1}" type="slidenum">
              <a:rPr lang="en-US"/>
              <a:pPr/>
              <a:t>3</a:t>
            </a:fld>
            <a:endParaRPr lang="en-US"/>
          </a:p>
        </p:txBody>
      </p:sp>
      <p:sp>
        <p:nvSpPr>
          <p:cNvPr id="44034" name="Rectangle 2"/>
          <p:cNvSpPr>
            <a:spLocks noGrp="1" noRot="1" noChangeAspect="1" noChangeArrowheads="1" noTextEdit="1"/>
          </p:cNvSpPr>
          <p:nvPr>
            <p:ph type="sldImg"/>
          </p:nvPr>
        </p:nvSpPr>
        <p:spPr>
          <a:xfrm>
            <a:off x="1157288" y="303213"/>
            <a:ext cx="4540250" cy="3405187"/>
          </a:xfrm>
          <a:ln/>
          <a:extLst>
            <a:ext uri="{FAA26D3D-D897-4be2-8F04-BA451C77F1D7}">
              <ma14:placeholderFlag xmlns:ma14="http://schemas.microsoft.com/office/mac/drawingml/2011/main" val="1"/>
            </a:ext>
          </a:extLst>
        </p:spPr>
      </p:sp>
      <p:sp>
        <p:nvSpPr>
          <p:cNvPr id="44037" name="Rectangle 5"/>
          <p:cNvSpPr>
            <a:spLocks noGrp="1" noChangeArrowheads="1"/>
          </p:cNvSpPr>
          <p:nvPr>
            <p:ph type="body" idx="1"/>
          </p:nvPr>
        </p:nvSpPr>
        <p:spPr>
          <a:xfrm>
            <a:off x="762000" y="3784600"/>
            <a:ext cx="5027613" cy="6661150"/>
          </a:xfrm>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8F654-7FA9-FD46-8243-CE67ED1A0860}" type="slidenum">
              <a:rPr lang="en-US"/>
              <a:pPr/>
              <a:t>5</a:t>
            </a:fld>
            <a:endParaRPr lang="en-US"/>
          </a:p>
        </p:txBody>
      </p:sp>
      <p:sp>
        <p:nvSpPr>
          <p:cNvPr id="48130" name="Rectangle 2"/>
          <p:cNvSpPr>
            <a:spLocks noGrp="1" noRot="1" noChangeAspect="1" noChangeArrowheads="1" noTextEdit="1"/>
          </p:cNvSpPr>
          <p:nvPr>
            <p:ph type="sldImg"/>
          </p:nvPr>
        </p:nvSpPr>
        <p:spPr>
          <a:xfrm>
            <a:off x="2470150" y="454025"/>
            <a:ext cx="2220913" cy="1665288"/>
          </a:xfrm>
          <a:ln/>
          <a:extLst>
            <a:ext uri="{FAA26D3D-D897-4be2-8F04-BA451C77F1D7}">
              <ma14:placeholderFlag xmlns:ma14="http://schemas.microsoft.com/office/mac/drawingml/2011/main" val="1"/>
            </a:ext>
          </a:extLst>
        </p:spPr>
      </p:sp>
      <p:sp>
        <p:nvSpPr>
          <p:cNvPr id="48133" name="Rectangle 5"/>
          <p:cNvSpPr>
            <a:spLocks noGrp="1" noChangeArrowheads="1"/>
          </p:cNvSpPr>
          <p:nvPr>
            <p:ph type="body" idx="1"/>
          </p:nvPr>
        </p:nvSpPr>
        <p:spPr>
          <a:xfrm>
            <a:off x="381000" y="2422525"/>
            <a:ext cx="5408613" cy="6283325"/>
          </a:xfrm>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A56D21-79B9-FF4F-84B5-100E4D4C91E8}" type="slidenum">
              <a:rPr lang="en-US"/>
              <a:pPr/>
              <a:t>7</a:t>
            </a:fld>
            <a:endParaRPr lang="en-US"/>
          </a:p>
        </p:txBody>
      </p:sp>
      <p:sp>
        <p:nvSpPr>
          <p:cNvPr id="53250" name="Rectangle 2"/>
          <p:cNvSpPr>
            <a:spLocks noGrp="1" noRot="1" noChangeAspect="1" noChangeArrowheads="1" noTextEdit="1"/>
          </p:cNvSpPr>
          <p:nvPr>
            <p:ph type="sldImg"/>
          </p:nvPr>
        </p:nvSpPr>
        <p:spPr>
          <a:xfrm>
            <a:off x="1774825" y="150813"/>
            <a:ext cx="3230563" cy="2422525"/>
          </a:xfrm>
          <a:ln/>
          <a:extLst>
            <a:ext uri="{FAA26D3D-D897-4be2-8F04-BA451C77F1D7}">
              <ma14:placeholderFlag xmlns:ma14="http://schemas.microsoft.com/office/mac/drawingml/2011/main" val="1"/>
            </a:ext>
          </a:extLst>
        </p:spPr>
      </p:sp>
      <p:sp>
        <p:nvSpPr>
          <p:cNvPr id="53253" name="Rectangle 5"/>
          <p:cNvSpPr>
            <a:spLocks noGrp="1" noChangeArrowheads="1"/>
          </p:cNvSpPr>
          <p:nvPr>
            <p:ph type="body" idx="1"/>
          </p:nvPr>
        </p:nvSpPr>
        <p:spPr>
          <a:xfrm>
            <a:off x="381000" y="2649538"/>
            <a:ext cx="5713413" cy="6964362"/>
          </a:xfrm>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CFFB3-03CC-AF48-A405-D635266FC9FF}" type="slidenum">
              <a:rPr lang="en-US"/>
              <a:pPr/>
              <a:t>9</a:t>
            </a:fld>
            <a:endParaRPr lang="en-US"/>
          </a:p>
        </p:txBody>
      </p:sp>
      <p:sp>
        <p:nvSpPr>
          <p:cNvPr id="56322" name="Rectangle 2"/>
          <p:cNvSpPr>
            <a:spLocks noGrp="1" noRot="1" noChangeAspect="1" noChangeArrowheads="1" noTextEdit="1"/>
          </p:cNvSpPr>
          <p:nvPr>
            <p:ph type="sldImg"/>
          </p:nvPr>
        </p:nvSpPr>
        <p:spPr>
          <a:xfrm>
            <a:off x="2268538" y="530225"/>
            <a:ext cx="2624137" cy="1968500"/>
          </a:xfrm>
          <a:ln/>
          <a:extLst>
            <a:ext uri="{FAA26D3D-D897-4be2-8F04-BA451C77F1D7}">
              <ma14:placeholderFlag xmlns:ma14="http://schemas.microsoft.com/office/mac/drawingml/2011/main" val="1"/>
            </a:ext>
          </a:extLst>
        </p:spPr>
      </p:sp>
      <p:sp>
        <p:nvSpPr>
          <p:cNvPr id="56325" name="Rectangle 5"/>
          <p:cNvSpPr>
            <a:spLocks noGrp="1" noChangeArrowheads="1"/>
          </p:cNvSpPr>
          <p:nvPr>
            <p:ph type="body" idx="1"/>
          </p:nvPr>
        </p:nvSpPr>
        <p:spPr>
          <a:xfrm>
            <a:off x="457200" y="2876550"/>
            <a:ext cx="5942013" cy="6964363"/>
          </a:xfrm>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62008-08B2-0E4E-9933-6879A7057145}" type="slidenum">
              <a:rPr lang="en-US"/>
              <a:pPr/>
              <a:t>11</a:t>
            </a:fld>
            <a:endParaRPr lang="en-US"/>
          </a:p>
        </p:txBody>
      </p:sp>
      <p:sp>
        <p:nvSpPr>
          <p:cNvPr id="62466" name="Rectangle 2"/>
          <p:cNvSpPr>
            <a:spLocks noGrp="1" noRot="1" noChangeAspect="1" noChangeArrowheads="1" noTextEdit="1"/>
          </p:cNvSpPr>
          <p:nvPr>
            <p:ph type="sldImg"/>
          </p:nvPr>
        </p:nvSpPr>
        <p:spPr>
          <a:xfrm>
            <a:off x="1624013" y="604838"/>
            <a:ext cx="3633787" cy="2725737"/>
          </a:xfrm>
          <a:ln/>
          <a:extLst>
            <a:ext uri="{FAA26D3D-D897-4be2-8F04-BA451C77F1D7}">
              <ma14:placeholderFlag xmlns:ma14="http://schemas.microsoft.com/office/mac/drawingml/2011/main" val="1"/>
            </a:ext>
          </a:extLst>
        </p:spPr>
      </p:sp>
      <p:sp>
        <p:nvSpPr>
          <p:cNvPr id="62469" name="Rectangle 5"/>
          <p:cNvSpPr>
            <a:spLocks noGrp="1" noChangeArrowheads="1"/>
          </p:cNvSpPr>
          <p:nvPr>
            <p:ph type="body" idx="1"/>
          </p:nvPr>
        </p:nvSpPr>
        <p:spPr>
          <a:xfrm>
            <a:off x="381000" y="3708400"/>
            <a:ext cx="5027613" cy="4087813"/>
          </a:xfrm>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1721F6-BA33-294B-B38B-C1E63E151557}" type="slidenum">
              <a:rPr lang="en-US"/>
              <a:pPr/>
              <a:t>12</a:t>
            </a:fld>
            <a:endParaRPr lang="en-US"/>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3493" name="Rectangle 5"/>
          <p:cNvSpPr>
            <a:spLocks noGrp="1" noChangeArrowheads="1"/>
          </p:cNvSpPr>
          <p:nvPr>
            <p:ph type="body" idx="1"/>
          </p:nvPr>
        </p:nvSpPr>
        <p:spPr>
          <a:xfrm>
            <a:off x="304800" y="4314825"/>
            <a:ext cx="6323013" cy="6434138"/>
          </a:xfrm>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3C505-6A67-B24E-9F24-3ABD94EAECF6}" type="slidenum">
              <a:rPr lang="en-US"/>
              <a:pPr/>
              <a:t>14</a:t>
            </a:fld>
            <a:endParaRPr lang="en-US"/>
          </a:p>
        </p:txBody>
      </p:sp>
      <p:sp>
        <p:nvSpPr>
          <p:cNvPr id="65538" name="Rectangle 2"/>
          <p:cNvSpPr>
            <a:spLocks noGrp="1" noRot="1" noChangeAspect="1" noChangeArrowheads="1" noTextEdit="1"/>
          </p:cNvSpPr>
          <p:nvPr>
            <p:ph type="sldImg"/>
          </p:nvPr>
        </p:nvSpPr>
        <p:spPr>
          <a:xfrm>
            <a:off x="1824038" y="833438"/>
            <a:ext cx="2522537" cy="1892300"/>
          </a:xfrm>
          <a:ln/>
          <a:extLst>
            <a:ext uri="{FAA26D3D-D897-4be2-8F04-BA451C77F1D7}">
              <ma14:placeholderFlag xmlns:ma14="http://schemas.microsoft.com/office/mac/drawingml/2011/main" val="1"/>
            </a:ext>
          </a:extLst>
        </p:spPr>
      </p:sp>
      <p:sp>
        <p:nvSpPr>
          <p:cNvPr id="65540" name="Rectangle 4"/>
          <p:cNvSpPr>
            <a:spLocks noGrp="1" noChangeArrowheads="1"/>
          </p:cNvSpPr>
          <p:nvPr>
            <p:ph type="body" idx="1"/>
          </p:nvPr>
        </p:nvSpPr>
        <p:spPr>
          <a:xfrm>
            <a:off x="914400" y="3406775"/>
            <a:ext cx="5027613" cy="4087813"/>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011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atin typeface="Times New Roman" charset="0"/>
            </a:endParaRPr>
          </a:p>
        </p:txBody>
      </p:sp>
      <p:pic>
        <p:nvPicPr>
          <p:cNvPr id="9011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extLst>
            <a:ext uri="{909E8E84-426E-40dd-AFC4-6F175D3DCCD1}">
              <a14:hiddenFill xmlns:a14="http://schemas.microsoft.com/office/drawing/2010/main">
                <a:solidFill>
                  <a:srgbClr val="FFFFFF"/>
                </a:solidFill>
              </a14:hiddenFill>
            </a:ext>
          </a:extLst>
        </p:spPr>
      </p:pic>
      <p:sp>
        <p:nvSpPr>
          <p:cNvPr id="9011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a:endParaRPr kumimoji="1" lang="en-US">
              <a:latin typeface="Times New Roman" charset="0"/>
            </a:endParaRPr>
          </a:p>
        </p:txBody>
      </p:sp>
      <p:pic>
        <p:nvPicPr>
          <p:cNvPr id="9011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90118" name="Rectangle 6"/>
          <p:cNvSpPr>
            <a:spLocks noGrp="1" noChangeArrowheads="1"/>
          </p:cNvSpPr>
          <p:nvPr>
            <p:ph type="ctrTitle"/>
          </p:nvPr>
        </p:nvSpPr>
        <p:spPr>
          <a:xfrm>
            <a:off x="914400" y="2057400"/>
            <a:ext cx="7721600" cy="1143000"/>
          </a:xfrm>
        </p:spPr>
        <p:txBody>
          <a:bodyPr/>
          <a:lstStyle>
            <a:lvl1pPr>
              <a:defRPr/>
            </a:lvl1pPr>
          </a:lstStyle>
          <a:p>
            <a:pPr lvl="0"/>
            <a:r>
              <a:rPr lang="en-US" noProof="0" smtClean="0"/>
              <a:t>Click to edit Master title style</a:t>
            </a:r>
          </a:p>
        </p:txBody>
      </p:sp>
      <p:sp>
        <p:nvSpPr>
          <p:cNvPr id="9011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noProof="0" smtClean="0"/>
              <a:t>Click to edit Master subtitle style</a:t>
            </a:r>
          </a:p>
        </p:txBody>
      </p:sp>
      <p:sp>
        <p:nvSpPr>
          <p:cNvPr id="90120" name="Rectangle 8"/>
          <p:cNvSpPr>
            <a:spLocks noGrp="1" noChangeArrowheads="1"/>
          </p:cNvSpPr>
          <p:nvPr>
            <p:ph type="dt" sz="quarter" idx="2"/>
          </p:nvPr>
        </p:nvSpPr>
        <p:spPr bwMode="auto">
          <a:xfrm>
            <a:off x="1084263" y="60960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endParaRPr lang="en-US"/>
          </a:p>
        </p:txBody>
      </p:sp>
      <p:sp>
        <p:nvSpPr>
          <p:cNvPr id="90121" name="Rectangle 9"/>
          <p:cNvSpPr>
            <a:spLocks noGrp="1" noChangeArrowheads="1"/>
          </p:cNvSpPr>
          <p:nvPr>
            <p:ph type="ftr" sz="quarter" idx="3"/>
          </p:nvPr>
        </p:nvSpPr>
        <p:spPr bwMode="auto">
          <a:xfrm>
            <a:off x="3522663" y="6096000"/>
            <a:ext cx="2895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endParaRPr lang="en-US"/>
          </a:p>
        </p:txBody>
      </p:sp>
      <p:sp>
        <p:nvSpPr>
          <p:cNvPr id="90122" name="Rectangle 10"/>
          <p:cNvSpPr>
            <a:spLocks noGrp="1" noChangeArrowheads="1"/>
          </p:cNvSpPr>
          <p:nvPr>
            <p:ph type="sldNum" sz="quarter" idx="4"/>
          </p:nvPr>
        </p:nvSpPr>
        <p:spPr bwMode="auto">
          <a:xfrm>
            <a:off x="6951663" y="60960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fld id="{954770AA-2CB6-D646-B0B6-3A5614ADB8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929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69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21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575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772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912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1961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24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25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7107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89090"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atin typeface="Times New Roman" charset="0"/>
            </a:endParaRPr>
          </a:p>
        </p:txBody>
      </p:sp>
      <p:pic>
        <p:nvPicPr>
          <p:cNvPr id="89092"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extLst>
            <a:ext uri="{909E8E84-426E-40dd-AFC4-6F175D3DCCD1}">
              <a14:hiddenFill xmlns:a14="http://schemas.microsoft.com/office/drawing/2010/main">
                <a:solidFill>
                  <a:srgbClr val="FFFFFF"/>
                </a:solidFill>
              </a14:hiddenFill>
            </a:ext>
          </a:extLst>
        </p:spPr>
      </p:pic>
      <p:pic>
        <p:nvPicPr>
          <p:cNvPr id="89093"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89094" name="Rectangle 6"/>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9095" name="Rectangle 7"/>
          <p:cNvSpPr>
            <a:spLocks noGrp="1" noChangeArrowheads="1"/>
          </p:cNvSpPr>
          <p:nvPr>
            <p:ph type="body" idx="1"/>
          </p:nvPr>
        </p:nvSpPr>
        <p:spPr bwMode="auto">
          <a:xfrm>
            <a:off x="1066800" y="1752600"/>
            <a:ext cx="7620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title" idx="4294967295"/>
          </p:nvPr>
        </p:nvSpPr>
        <p:spPr>
          <a:xfrm>
            <a:off x="990600" y="2819400"/>
            <a:ext cx="7620000" cy="1143000"/>
          </a:xfrm>
        </p:spPr>
        <p:txBody>
          <a:bodyPr/>
          <a:lstStyle/>
          <a:p>
            <a:r>
              <a:rPr lang="en-US" dirty="0"/>
              <a:t>Chapter </a:t>
            </a:r>
            <a:r>
              <a:rPr lang="en-US" dirty="0" smtClean="0"/>
              <a:t>12 </a:t>
            </a:r>
            <a:r>
              <a:rPr lang="en-US" dirty="0"/>
              <a:t/>
            </a:r>
            <a:br>
              <a:rPr lang="en-US" dirty="0"/>
            </a:br>
            <a:r>
              <a:rPr lang="en-US" dirty="0"/>
              <a:t>Social Behavior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066800" y="381000"/>
            <a:ext cx="7620000" cy="381000"/>
          </a:xfrm>
        </p:spPr>
        <p:txBody>
          <a:bodyPr/>
          <a:lstStyle/>
          <a:p>
            <a:r>
              <a:rPr lang="en-US" sz="2400" b="1" dirty="0" smtClean="0">
                <a:solidFill>
                  <a:schemeClr val="tx1"/>
                </a:solidFill>
              </a:rPr>
              <a:t>Attitude </a:t>
            </a:r>
            <a:r>
              <a:rPr lang="en-US" sz="2400" b="1" dirty="0">
                <a:solidFill>
                  <a:schemeClr val="tx1"/>
                </a:solidFill>
              </a:rPr>
              <a:t>Change 2</a:t>
            </a:r>
          </a:p>
        </p:txBody>
      </p:sp>
      <p:sp>
        <p:nvSpPr>
          <p:cNvPr id="93187" name="Rectangle 3"/>
          <p:cNvSpPr>
            <a:spLocks noGrp="1" noChangeArrowheads="1"/>
          </p:cNvSpPr>
          <p:nvPr>
            <p:ph type="body" idx="1"/>
          </p:nvPr>
        </p:nvSpPr>
        <p:spPr>
          <a:xfrm>
            <a:off x="1066800" y="990600"/>
            <a:ext cx="7620000" cy="5562600"/>
          </a:xfrm>
        </p:spPr>
        <p:txBody>
          <a:bodyPr/>
          <a:lstStyle/>
          <a:p>
            <a:r>
              <a:rPr lang="en-US" sz="2100" dirty="0">
                <a:solidFill>
                  <a:srgbClr val="0000FF"/>
                </a:solidFill>
              </a:rPr>
              <a:t>Attitudes</a:t>
            </a:r>
            <a:r>
              <a:rPr lang="en-US" sz="2100" dirty="0"/>
              <a:t> may be shaped through </a:t>
            </a:r>
            <a:r>
              <a:rPr lang="en-US" sz="2100" dirty="0">
                <a:solidFill>
                  <a:srgbClr val="0000FF"/>
                </a:solidFill>
              </a:rPr>
              <a:t>classical conditioning</a:t>
            </a:r>
            <a:r>
              <a:rPr lang="en-US" sz="2100" dirty="0"/>
              <a:t>, </a:t>
            </a:r>
            <a:r>
              <a:rPr lang="en-US" sz="2100" dirty="0">
                <a:solidFill>
                  <a:srgbClr val="0000FF"/>
                </a:solidFill>
              </a:rPr>
              <a:t>operant conditioning</a:t>
            </a:r>
            <a:r>
              <a:rPr lang="en-US" sz="2100" dirty="0"/>
              <a:t>, and </a:t>
            </a:r>
            <a:r>
              <a:rPr lang="en-US" sz="2100" dirty="0">
                <a:solidFill>
                  <a:srgbClr val="0000FF"/>
                </a:solidFill>
              </a:rPr>
              <a:t>observational learning</a:t>
            </a:r>
            <a:r>
              <a:rPr lang="en-US" sz="2100" dirty="0"/>
              <a:t>. </a:t>
            </a:r>
          </a:p>
          <a:p>
            <a:r>
              <a:rPr lang="en-US" sz="2100" dirty="0" err="1"/>
              <a:t>Festinger’s</a:t>
            </a:r>
            <a:r>
              <a:rPr lang="en-US" sz="2100" dirty="0"/>
              <a:t> </a:t>
            </a:r>
            <a:r>
              <a:rPr lang="en-US" sz="2100" b="1" u="sng" dirty="0">
                <a:solidFill>
                  <a:srgbClr val="0000FF"/>
                </a:solidFill>
              </a:rPr>
              <a:t>36 </a:t>
            </a:r>
            <a:r>
              <a:rPr lang="en-US" sz="2100" dirty="0">
                <a:solidFill>
                  <a:srgbClr val="0000FF"/>
                </a:solidFill>
              </a:rPr>
              <a:t>theory</a:t>
            </a:r>
            <a:r>
              <a:rPr lang="en-US" sz="2100" dirty="0"/>
              <a:t> asserts that engaging on behavior that is inconsistent with one’s current attitudes (</a:t>
            </a:r>
            <a:r>
              <a:rPr lang="en-US" sz="2100" dirty="0" err="1">
                <a:solidFill>
                  <a:srgbClr val="0000FF"/>
                </a:solidFill>
              </a:rPr>
              <a:t>counterattitudinal</a:t>
            </a:r>
            <a:r>
              <a:rPr lang="en-US" sz="2100" dirty="0">
                <a:solidFill>
                  <a:srgbClr val="0000FF"/>
                </a:solidFill>
              </a:rPr>
              <a:t> behavior</a:t>
            </a:r>
            <a:r>
              <a:rPr lang="en-US" sz="2100" dirty="0"/>
              <a:t>) causes tension and that people will alter their attitudes/beliefs to reduce cognitive dissonance.</a:t>
            </a:r>
          </a:p>
          <a:p>
            <a:r>
              <a:rPr lang="en-US" sz="2100" dirty="0"/>
              <a:t>Therefore, </a:t>
            </a:r>
            <a:r>
              <a:rPr lang="en-US" sz="2100" b="1" u="sng" dirty="0">
                <a:solidFill>
                  <a:srgbClr val="0000FF"/>
                </a:solidFill>
              </a:rPr>
              <a:t>37</a:t>
            </a:r>
            <a:r>
              <a:rPr lang="en-US" sz="2100" dirty="0">
                <a:solidFill>
                  <a:srgbClr val="0000FF"/>
                </a:solidFill>
              </a:rPr>
              <a:t> (2 words)</a:t>
            </a:r>
            <a:r>
              <a:rPr lang="en-US" sz="2100" dirty="0"/>
              <a:t> exists when related cognitions are inconsistent-- that is, they contradict each other. </a:t>
            </a:r>
          </a:p>
          <a:p>
            <a:r>
              <a:rPr lang="en-US" sz="2100" dirty="0"/>
              <a:t>The </a:t>
            </a:r>
            <a:r>
              <a:rPr lang="en-US" sz="2100" dirty="0">
                <a:solidFill>
                  <a:srgbClr val="0000FF"/>
                </a:solidFill>
              </a:rPr>
              <a:t>elaboration likelihood model</a:t>
            </a:r>
            <a:r>
              <a:rPr lang="en-US" sz="2100" dirty="0"/>
              <a:t> holds that </a:t>
            </a:r>
            <a:r>
              <a:rPr lang="en-US" sz="2100" b="1" u="sng" dirty="0"/>
              <a:t> </a:t>
            </a:r>
            <a:r>
              <a:rPr lang="en-US" sz="2100" b="1" u="sng" dirty="0">
                <a:solidFill>
                  <a:srgbClr val="0000FF"/>
                </a:solidFill>
              </a:rPr>
              <a:t>38 </a:t>
            </a:r>
            <a:r>
              <a:rPr lang="en-US" sz="2100" dirty="0">
                <a:solidFill>
                  <a:srgbClr val="0000FF"/>
                </a:solidFill>
              </a:rPr>
              <a:t> routes</a:t>
            </a:r>
            <a:r>
              <a:rPr lang="en-US" sz="2100" dirty="0"/>
              <a:t> (when people carefully ponder the content and logic of persuasive messages) to persuasion yield longer-lasting attitude change than </a:t>
            </a:r>
            <a:r>
              <a:rPr lang="en-US" sz="2100" b="1" u="sng" dirty="0"/>
              <a:t> </a:t>
            </a:r>
            <a:r>
              <a:rPr lang="en-US" sz="2100" b="1" u="sng" dirty="0">
                <a:solidFill>
                  <a:srgbClr val="0000FF"/>
                </a:solidFill>
              </a:rPr>
              <a:t>39 </a:t>
            </a:r>
            <a:r>
              <a:rPr lang="en-US" sz="2100" b="1" dirty="0">
                <a:solidFill>
                  <a:srgbClr val="0000FF"/>
                </a:solidFill>
              </a:rPr>
              <a:t> </a:t>
            </a:r>
            <a:r>
              <a:rPr lang="en-US" sz="2100" dirty="0">
                <a:solidFill>
                  <a:srgbClr val="0000FF"/>
                </a:solidFill>
              </a:rPr>
              <a:t>routes</a:t>
            </a:r>
            <a:r>
              <a:rPr lang="en-US" sz="2100" dirty="0"/>
              <a:t> (persuasion depends on </a:t>
            </a:r>
            <a:r>
              <a:rPr lang="en-US" sz="2100" dirty="0" err="1">
                <a:solidFill>
                  <a:srgbClr val="0000FF"/>
                </a:solidFill>
              </a:rPr>
              <a:t>nonmessage</a:t>
            </a:r>
            <a:r>
              <a:rPr lang="en-US" sz="2100" dirty="0">
                <a:solidFill>
                  <a:srgbClr val="0000FF"/>
                </a:solidFill>
              </a:rPr>
              <a:t> factors</a:t>
            </a:r>
            <a:r>
              <a:rPr lang="en-US" sz="2100" dirty="0"/>
              <a:t> such as </a:t>
            </a:r>
            <a:r>
              <a:rPr lang="en-US" sz="2100" dirty="0">
                <a:solidFill>
                  <a:srgbClr val="0000FF"/>
                </a:solidFill>
              </a:rPr>
              <a:t>attractiveness</a:t>
            </a:r>
            <a:r>
              <a:rPr lang="en-US" sz="2100" dirty="0"/>
              <a:t> of the source).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6"/>
          <p:cNvSpPr>
            <a:spLocks noGrp="1" noChangeArrowheads="1"/>
          </p:cNvSpPr>
          <p:nvPr>
            <p:ph type="body" idx="1"/>
          </p:nvPr>
        </p:nvSpPr>
        <p:spPr>
          <a:xfrm>
            <a:off x="1066800" y="838200"/>
            <a:ext cx="7543800" cy="5715000"/>
          </a:xfrm>
        </p:spPr>
        <p:txBody>
          <a:bodyPr/>
          <a:lstStyle/>
          <a:p>
            <a:pPr>
              <a:lnSpc>
                <a:spcPct val="90000"/>
              </a:lnSpc>
            </a:pPr>
            <a:r>
              <a:rPr lang="en-US" sz="2000" b="1" u="sng" dirty="0">
                <a:solidFill>
                  <a:srgbClr val="0000FF"/>
                </a:solidFill>
              </a:rPr>
              <a:t> 40 </a:t>
            </a:r>
            <a:r>
              <a:rPr lang="en-US" sz="2000" dirty="0"/>
              <a:t> involves yielding to real or imagined </a:t>
            </a:r>
            <a:r>
              <a:rPr lang="en-US" sz="2000" dirty="0">
                <a:solidFill>
                  <a:srgbClr val="0000FF"/>
                </a:solidFill>
              </a:rPr>
              <a:t>social pressure</a:t>
            </a:r>
            <a:r>
              <a:rPr lang="en-US" sz="2000" dirty="0"/>
              <a:t>.  </a:t>
            </a:r>
          </a:p>
          <a:p>
            <a:pPr>
              <a:lnSpc>
                <a:spcPct val="90000"/>
              </a:lnSpc>
            </a:pPr>
            <a:r>
              <a:rPr lang="en-US" sz="2000" b="1" u="sng" dirty="0"/>
              <a:t> </a:t>
            </a:r>
            <a:r>
              <a:rPr lang="en-US" sz="2000" b="1" u="sng" dirty="0">
                <a:solidFill>
                  <a:srgbClr val="0000FF"/>
                </a:solidFill>
              </a:rPr>
              <a:t>41 </a:t>
            </a:r>
            <a:r>
              <a:rPr lang="en-US" sz="2000" b="1" dirty="0">
                <a:solidFill>
                  <a:srgbClr val="0000FF"/>
                </a:solidFill>
              </a:rPr>
              <a:t>(Full name)</a:t>
            </a:r>
            <a:r>
              <a:rPr lang="en-US" sz="2000" dirty="0"/>
              <a:t> conducted a classic experiment where subjects were asked to make judgments, indicating which of three lines on a card matched an original standard.  </a:t>
            </a:r>
          </a:p>
          <a:p>
            <a:pPr lvl="1">
              <a:lnSpc>
                <a:spcPct val="90000"/>
              </a:lnSpc>
            </a:pPr>
            <a:r>
              <a:rPr lang="en-US" sz="1900" dirty="0"/>
              <a:t>The task was easy, and 7 subjects were asked one at a time to make their judgments aloud.  </a:t>
            </a:r>
          </a:p>
          <a:p>
            <a:pPr lvl="1">
              <a:lnSpc>
                <a:spcPct val="90000"/>
              </a:lnSpc>
            </a:pPr>
            <a:r>
              <a:rPr lang="en-US" sz="1900" dirty="0"/>
              <a:t>Only the 6</a:t>
            </a:r>
            <a:r>
              <a:rPr lang="en-US" sz="1900" baseline="30000" dirty="0"/>
              <a:t>th</a:t>
            </a:r>
            <a:r>
              <a:rPr lang="en-US" sz="1900" dirty="0"/>
              <a:t> subject was a real subject, the others gave wrong answers…Asch wanted to see how often people conformed, and gave an answer they knew was wrong, just because everyone else did.  He found that on average, research subjects conformed </a:t>
            </a:r>
            <a:r>
              <a:rPr lang="en-US" sz="1900" b="1" u="sng" dirty="0"/>
              <a:t> </a:t>
            </a:r>
            <a:r>
              <a:rPr lang="en-US" sz="1900" b="1" u="sng" dirty="0">
                <a:solidFill>
                  <a:srgbClr val="0000FF"/>
                </a:solidFill>
              </a:rPr>
              <a:t>42 </a:t>
            </a:r>
            <a:r>
              <a:rPr lang="en-US" sz="1900" b="1" dirty="0">
                <a:solidFill>
                  <a:srgbClr val="0000FF"/>
                </a:solidFill>
              </a:rPr>
              <a:t>(%)</a:t>
            </a:r>
            <a:r>
              <a:rPr lang="en-US" sz="1900" dirty="0"/>
              <a:t> of the time; however there was considerable variability among subjects (some never caved at all). </a:t>
            </a:r>
          </a:p>
          <a:p>
            <a:pPr>
              <a:lnSpc>
                <a:spcPct val="90000"/>
              </a:lnSpc>
            </a:pPr>
            <a:r>
              <a:rPr lang="en-US" sz="2000" dirty="0"/>
              <a:t>Subsequent studies using a similar protocol found that </a:t>
            </a:r>
            <a:r>
              <a:rPr lang="en-US" sz="2000" b="1" u="sng" dirty="0"/>
              <a:t> </a:t>
            </a:r>
            <a:r>
              <a:rPr lang="en-US" sz="2000" b="1" u="sng" dirty="0">
                <a:solidFill>
                  <a:srgbClr val="0000FF"/>
                </a:solidFill>
              </a:rPr>
              <a:t>43 </a:t>
            </a:r>
            <a:r>
              <a:rPr lang="en-US" sz="2000" b="1" dirty="0">
                <a:solidFill>
                  <a:srgbClr val="0000FF"/>
                </a:solidFill>
              </a:rPr>
              <a:t>(2 words)</a:t>
            </a:r>
            <a:r>
              <a:rPr lang="en-US" sz="2000" dirty="0"/>
              <a:t> </a:t>
            </a:r>
            <a:r>
              <a:rPr lang="en-US" sz="2000" dirty="0" smtClean="0"/>
              <a:t>and </a:t>
            </a:r>
            <a:r>
              <a:rPr lang="en-US" sz="2000" dirty="0" smtClean="0">
                <a:solidFill>
                  <a:srgbClr val="0000FF"/>
                </a:solidFill>
              </a:rPr>
              <a:t>group unanimity </a:t>
            </a:r>
            <a:r>
              <a:rPr lang="en-US" sz="2000" dirty="0" smtClean="0"/>
              <a:t>influences </a:t>
            </a:r>
            <a:r>
              <a:rPr lang="en-US" sz="2000" dirty="0"/>
              <a:t>conformity, with larger groups increasing conformity.  </a:t>
            </a:r>
          </a:p>
          <a:p>
            <a:pPr>
              <a:lnSpc>
                <a:spcPct val="90000"/>
              </a:lnSpc>
            </a:pPr>
            <a:r>
              <a:rPr lang="en-US" sz="2000" dirty="0" smtClean="0"/>
              <a:t>Group size makes little difference, i</a:t>
            </a:r>
            <a:r>
              <a:rPr lang="en-US" sz="2000" dirty="0" smtClean="0"/>
              <a:t>f </a:t>
            </a:r>
            <a:r>
              <a:rPr lang="en-US" sz="2000" dirty="0"/>
              <a:t>just one other person did not go along with the </a:t>
            </a:r>
            <a:r>
              <a:rPr lang="en-US" sz="2000" dirty="0" smtClean="0"/>
              <a:t>group.  The presence of another </a:t>
            </a:r>
            <a:r>
              <a:rPr lang="en-US" sz="2000" b="1" u="sng" dirty="0" smtClean="0">
                <a:solidFill>
                  <a:srgbClr val="0000FF"/>
                </a:solidFill>
              </a:rPr>
              <a:t>44 </a:t>
            </a:r>
            <a:r>
              <a:rPr lang="en-US" sz="2000" dirty="0" smtClean="0"/>
              <a:t>lowered group conformity to about a quarter of its peak pressure.</a:t>
            </a:r>
            <a:endParaRPr lang="en-US" sz="2000" dirty="0"/>
          </a:p>
        </p:txBody>
      </p:sp>
      <p:sp>
        <p:nvSpPr>
          <p:cNvPr id="22535"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22536" name="Rectangle 8"/>
          <p:cNvSpPr>
            <a:spLocks noGrp="1" noChangeArrowheads="1"/>
          </p:cNvSpPr>
          <p:nvPr>
            <p:ph type="title"/>
          </p:nvPr>
        </p:nvSpPr>
        <p:spPr>
          <a:xfrm>
            <a:off x="1066800" y="304800"/>
            <a:ext cx="7772400" cy="457200"/>
          </a:xfrm>
          <a:noFill/>
          <a:ln/>
        </p:spPr>
        <p:txBody>
          <a:bodyPr/>
          <a:lstStyle/>
          <a:p>
            <a:r>
              <a:rPr lang="en-US" sz="2400" b="1">
                <a:solidFill>
                  <a:schemeClr val="tx1"/>
                </a:solidFill>
              </a:rPr>
              <a:t>Yielding to Others</a:t>
            </a: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type="body" idx="1"/>
          </p:nvPr>
        </p:nvSpPr>
        <p:spPr>
          <a:xfrm>
            <a:off x="1066800" y="914400"/>
            <a:ext cx="7772400" cy="5638800"/>
          </a:xfrm>
        </p:spPr>
        <p:txBody>
          <a:bodyPr/>
          <a:lstStyle/>
          <a:p>
            <a:pPr>
              <a:lnSpc>
                <a:spcPct val="80000"/>
              </a:lnSpc>
            </a:pPr>
            <a:r>
              <a:rPr lang="en-US" sz="2100" b="1" u="sng" dirty="0"/>
              <a:t> </a:t>
            </a:r>
            <a:r>
              <a:rPr lang="en-US" sz="2100" b="1" u="sng" dirty="0">
                <a:solidFill>
                  <a:srgbClr val="0000FF"/>
                </a:solidFill>
              </a:rPr>
              <a:t>45 </a:t>
            </a:r>
            <a:r>
              <a:rPr lang="en-US" sz="2100" dirty="0"/>
              <a:t> is a form of compliance that occurs when people follow direct commands, usually from someone in a position of authority. </a:t>
            </a:r>
          </a:p>
          <a:p>
            <a:pPr>
              <a:lnSpc>
                <a:spcPct val="80000"/>
              </a:lnSpc>
            </a:pPr>
            <a:r>
              <a:rPr lang="en-US" sz="2100" b="1" u="sng" dirty="0"/>
              <a:t> </a:t>
            </a:r>
            <a:r>
              <a:rPr lang="en-US" sz="2100" b="1" u="sng" dirty="0">
                <a:solidFill>
                  <a:srgbClr val="0000FF"/>
                </a:solidFill>
              </a:rPr>
              <a:t>46 </a:t>
            </a:r>
            <a:r>
              <a:rPr lang="en-US" sz="2100" b="1" dirty="0">
                <a:solidFill>
                  <a:srgbClr val="0000FF"/>
                </a:solidFill>
              </a:rPr>
              <a:t>(Full name</a:t>
            </a:r>
            <a:r>
              <a:rPr lang="en-US" sz="2100" b="1" dirty="0"/>
              <a:t>)</a:t>
            </a:r>
            <a:r>
              <a:rPr lang="en-US" sz="2100" dirty="0"/>
              <a:t>, like many people, was troubled over the Nazi war criminal defense (“I was just following orders”).  </a:t>
            </a:r>
          </a:p>
          <a:p>
            <a:pPr>
              <a:lnSpc>
                <a:spcPct val="80000"/>
              </a:lnSpc>
            </a:pPr>
            <a:r>
              <a:rPr lang="en-US" sz="2100" dirty="0"/>
              <a:t>He designed a landmark experiment to determine how often ordinary people will obey an authority figure, even if it means hurting another person.</a:t>
            </a:r>
          </a:p>
          <a:p>
            <a:pPr lvl="1">
              <a:lnSpc>
                <a:spcPct val="80000"/>
              </a:lnSpc>
            </a:pPr>
            <a:r>
              <a:rPr lang="en-US" sz="1900" dirty="0"/>
              <a:t>His first experiment consisted of </a:t>
            </a:r>
            <a:r>
              <a:rPr lang="en-US" sz="1900" b="1" u="sng" dirty="0"/>
              <a:t> </a:t>
            </a:r>
            <a:r>
              <a:rPr lang="en-US" sz="1900" b="1" u="sng" dirty="0">
                <a:solidFill>
                  <a:srgbClr val="0000FF"/>
                </a:solidFill>
              </a:rPr>
              <a:t>47 </a:t>
            </a:r>
            <a:r>
              <a:rPr lang="en-US" sz="1900" b="1" dirty="0">
                <a:solidFill>
                  <a:srgbClr val="0000FF"/>
                </a:solidFill>
              </a:rPr>
              <a:t>(#)</a:t>
            </a:r>
            <a:r>
              <a:rPr lang="en-US" sz="1900" dirty="0"/>
              <a:t> men from the local community recruited to participate in a psychology experiment, supposedly on the effects of punishment on learning.  </a:t>
            </a:r>
          </a:p>
          <a:p>
            <a:pPr lvl="1">
              <a:lnSpc>
                <a:spcPct val="80000"/>
              </a:lnSpc>
            </a:pPr>
            <a:r>
              <a:rPr lang="en-US" sz="1900" dirty="0"/>
              <a:t>The research subjects were given the role of “</a:t>
            </a:r>
            <a:r>
              <a:rPr lang="en-US" sz="1900" b="1" u="sng" dirty="0">
                <a:solidFill>
                  <a:srgbClr val="0000FF"/>
                </a:solidFill>
              </a:rPr>
              <a:t> 48</a:t>
            </a:r>
            <a:r>
              <a:rPr lang="en-US" sz="1900" b="1" u="sng" dirty="0"/>
              <a:t> </a:t>
            </a:r>
            <a:r>
              <a:rPr lang="en-US" sz="1900" dirty="0"/>
              <a:t>” in the experiment, while a </a:t>
            </a:r>
            <a:r>
              <a:rPr lang="en-US" sz="1900" dirty="0">
                <a:solidFill>
                  <a:srgbClr val="0000FF"/>
                </a:solidFill>
              </a:rPr>
              <a:t>confederate</a:t>
            </a:r>
            <a:r>
              <a:rPr lang="en-US" sz="1900" dirty="0"/>
              <a:t> (and experimental accomplice) was given the role of “</a:t>
            </a:r>
            <a:r>
              <a:rPr lang="en-US" sz="1900" u="sng" dirty="0"/>
              <a:t> </a:t>
            </a:r>
            <a:r>
              <a:rPr lang="en-US" sz="1900" b="1" u="sng" dirty="0">
                <a:solidFill>
                  <a:srgbClr val="0000FF"/>
                </a:solidFill>
              </a:rPr>
              <a:t>49</a:t>
            </a:r>
            <a:r>
              <a:rPr lang="en-US" sz="1900" u="sng" dirty="0">
                <a:solidFill>
                  <a:srgbClr val="0000FF"/>
                </a:solidFill>
              </a:rPr>
              <a:t> </a:t>
            </a:r>
            <a:r>
              <a:rPr lang="en-US" sz="1900" dirty="0"/>
              <a:t>“.</a:t>
            </a:r>
            <a:endParaRPr lang="en-US" sz="1900" b="1" u="sng" dirty="0"/>
          </a:p>
          <a:p>
            <a:pPr lvl="1">
              <a:lnSpc>
                <a:spcPct val="80000"/>
              </a:lnSpc>
            </a:pPr>
            <a:r>
              <a:rPr lang="en-US" sz="1900" dirty="0"/>
              <a:t>The </a:t>
            </a:r>
            <a:r>
              <a:rPr lang="en-US" sz="1900" dirty="0">
                <a:solidFill>
                  <a:srgbClr val="0000FF"/>
                </a:solidFill>
              </a:rPr>
              <a:t>teacher</a:t>
            </a:r>
            <a:r>
              <a:rPr lang="en-US" sz="1900" dirty="0"/>
              <a:t> was seated before an apparatus that had 30 switches ranging from 15 to 450 volts, with labels of slight shock, danger: severe shock, and XXX etc. </a:t>
            </a:r>
          </a:p>
          <a:p>
            <a:pPr lvl="1">
              <a:lnSpc>
                <a:spcPct val="80000"/>
              </a:lnSpc>
            </a:pPr>
            <a:r>
              <a:rPr lang="en-US" sz="1900" dirty="0"/>
              <a:t>Although the </a:t>
            </a:r>
            <a:r>
              <a:rPr lang="en-US" sz="1900" dirty="0" smtClean="0"/>
              <a:t>electrical apparatus </a:t>
            </a:r>
            <a:r>
              <a:rPr lang="en-US" sz="1900" dirty="0"/>
              <a:t>looked and sounded real, it was fake.  The </a:t>
            </a:r>
            <a:r>
              <a:rPr lang="en-US" sz="1900" dirty="0">
                <a:solidFill>
                  <a:srgbClr val="0000FF"/>
                </a:solidFill>
              </a:rPr>
              <a:t>learner</a:t>
            </a:r>
            <a:r>
              <a:rPr lang="en-US" sz="1900" dirty="0"/>
              <a:t> was never shocked when he made a mistake, but the </a:t>
            </a:r>
            <a:r>
              <a:rPr lang="en-US" sz="1900" dirty="0">
                <a:solidFill>
                  <a:srgbClr val="0000FF"/>
                </a:solidFill>
              </a:rPr>
              <a:t>“teacher</a:t>
            </a:r>
            <a:r>
              <a:rPr lang="en-US" sz="1900" dirty="0"/>
              <a:t>” did not know this. </a:t>
            </a:r>
          </a:p>
        </p:txBody>
      </p:sp>
      <p:sp>
        <p:nvSpPr>
          <p:cNvPr id="23559"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spcBef>
                <a:spcPct val="50000"/>
              </a:spcBef>
            </a:pPr>
            <a:endParaRPr lang="en-US" sz="2100" b="1">
              <a:latin typeface="Arial" charset="0"/>
            </a:endParaRPr>
          </a:p>
        </p:txBody>
      </p:sp>
      <p:sp>
        <p:nvSpPr>
          <p:cNvPr id="23560" name="Rectangle 8"/>
          <p:cNvSpPr>
            <a:spLocks noGrp="1" noChangeArrowheads="1"/>
          </p:cNvSpPr>
          <p:nvPr>
            <p:ph type="title"/>
          </p:nvPr>
        </p:nvSpPr>
        <p:spPr>
          <a:xfrm>
            <a:off x="990600" y="304800"/>
            <a:ext cx="7772400" cy="381000"/>
          </a:xfrm>
          <a:noFill/>
          <a:ln/>
        </p:spPr>
        <p:txBody>
          <a:bodyPr/>
          <a:lstStyle/>
          <a:p>
            <a:r>
              <a:rPr lang="en-US" sz="2400" b="1" dirty="0">
                <a:solidFill>
                  <a:schemeClr val="tx1"/>
                </a:solidFill>
              </a:rPr>
              <a:t>Yielding to </a:t>
            </a:r>
            <a:r>
              <a:rPr lang="en-US" sz="2400" b="1" dirty="0" smtClean="0">
                <a:solidFill>
                  <a:schemeClr val="tx1"/>
                </a:solidFill>
              </a:rPr>
              <a:t>Others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066800" y="381000"/>
            <a:ext cx="7620000" cy="457200"/>
          </a:xfrm>
        </p:spPr>
        <p:txBody>
          <a:bodyPr/>
          <a:lstStyle/>
          <a:p>
            <a:r>
              <a:rPr lang="en-US" sz="2400" b="1">
                <a:solidFill>
                  <a:schemeClr val="tx1"/>
                </a:solidFill>
              </a:rPr>
              <a:t>Yielding to Others 3</a:t>
            </a:r>
          </a:p>
        </p:txBody>
      </p:sp>
      <p:sp>
        <p:nvSpPr>
          <p:cNvPr id="94211" name="Rectangle 3"/>
          <p:cNvSpPr>
            <a:spLocks noGrp="1" noChangeArrowheads="1"/>
          </p:cNvSpPr>
          <p:nvPr>
            <p:ph type="body" idx="1"/>
          </p:nvPr>
        </p:nvSpPr>
        <p:spPr>
          <a:xfrm>
            <a:off x="1066800" y="1066800"/>
            <a:ext cx="7620000" cy="5334000"/>
          </a:xfrm>
        </p:spPr>
        <p:txBody>
          <a:bodyPr/>
          <a:lstStyle/>
          <a:p>
            <a:r>
              <a:rPr lang="en-US" sz="2100" dirty="0" err="1">
                <a:solidFill>
                  <a:srgbClr val="0000FF"/>
                </a:solidFill>
              </a:rPr>
              <a:t>Milgram</a:t>
            </a:r>
            <a:r>
              <a:rPr lang="en-US" sz="2100" dirty="0"/>
              <a:t> found that </a:t>
            </a:r>
            <a:r>
              <a:rPr lang="en-US" sz="2100" b="1" u="sng" dirty="0">
                <a:solidFill>
                  <a:srgbClr val="0000FF"/>
                </a:solidFill>
              </a:rPr>
              <a:t>50</a:t>
            </a:r>
            <a:r>
              <a:rPr lang="en-US" sz="2100" dirty="0">
                <a:solidFill>
                  <a:srgbClr val="0000FF"/>
                </a:solidFill>
              </a:rPr>
              <a:t> (#)%</a:t>
            </a:r>
            <a:r>
              <a:rPr lang="en-US" sz="2100" dirty="0"/>
              <a:t> of the men administered all 30 levels of the shock, even though they displayed considerable distress at</a:t>
            </a:r>
            <a:r>
              <a:rPr lang="en-US" sz="2100" b="1" dirty="0"/>
              <a:t> </a:t>
            </a:r>
            <a:r>
              <a:rPr lang="en-US" sz="2100" dirty="0"/>
              <a:t>harming the learner.</a:t>
            </a:r>
          </a:p>
          <a:p>
            <a:r>
              <a:rPr lang="en-US" sz="2100" dirty="0"/>
              <a:t>Subsequent studies (and there were many) indicated that, like in </a:t>
            </a:r>
            <a:r>
              <a:rPr lang="en-US" sz="2100" dirty="0">
                <a:solidFill>
                  <a:srgbClr val="0000FF"/>
                </a:solidFill>
              </a:rPr>
              <a:t>Asch’s </a:t>
            </a:r>
            <a:r>
              <a:rPr lang="en-US" sz="2100" dirty="0"/>
              <a:t>study, if an accomplice defied the experimenter and supported the subject’s objections, they were significantly less likely to give all the shocks (only 10%).</a:t>
            </a:r>
          </a:p>
          <a:p>
            <a:r>
              <a:rPr lang="en-US" sz="2100" dirty="0" err="1"/>
              <a:t>Milgram’s</a:t>
            </a:r>
            <a:r>
              <a:rPr lang="en-US" sz="2100" dirty="0"/>
              <a:t> experiments were extremely controversial, as his </a:t>
            </a:r>
            <a:r>
              <a:rPr lang="en-US" sz="2100" dirty="0" smtClean="0"/>
              <a:t>participants were exposed to extensive </a:t>
            </a:r>
            <a:r>
              <a:rPr lang="en-US" sz="2100" b="1" u="sng" dirty="0" smtClean="0"/>
              <a:t> </a:t>
            </a:r>
            <a:r>
              <a:rPr lang="en-US" sz="2100" b="1" u="sng" dirty="0">
                <a:solidFill>
                  <a:srgbClr val="0000FF"/>
                </a:solidFill>
              </a:rPr>
              <a:t>51</a:t>
            </a:r>
            <a:r>
              <a:rPr lang="en-US" sz="2100" b="1" u="sng" dirty="0"/>
              <a:t> </a:t>
            </a:r>
            <a:r>
              <a:rPr lang="en-US" sz="2100" dirty="0"/>
              <a:t> </a:t>
            </a:r>
            <a:r>
              <a:rPr lang="en-US" sz="2100" dirty="0" smtClean="0"/>
              <a:t>(without </a:t>
            </a:r>
            <a:r>
              <a:rPr lang="en-US" sz="2100" dirty="0"/>
              <a:t>prior </a:t>
            </a:r>
            <a:r>
              <a:rPr lang="en-US" sz="2100" dirty="0" smtClean="0"/>
              <a:t>consent) that </a:t>
            </a:r>
            <a:r>
              <a:rPr lang="en-US" sz="2100" dirty="0"/>
              <a:t>could undermine their trust in people and leave “emotional scars” on the subjects.</a:t>
            </a:r>
          </a:p>
          <a:p>
            <a:pPr>
              <a:buFontTx/>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body" idx="1"/>
          </p:nvPr>
        </p:nvSpPr>
        <p:spPr>
          <a:xfrm>
            <a:off x="914400" y="990600"/>
            <a:ext cx="7772400" cy="5562600"/>
          </a:xfrm>
        </p:spPr>
        <p:txBody>
          <a:bodyPr/>
          <a:lstStyle/>
          <a:p>
            <a:r>
              <a:rPr lang="en-US" sz="2100" dirty="0"/>
              <a:t>A </a:t>
            </a:r>
            <a:r>
              <a:rPr lang="en-US" sz="2100" dirty="0">
                <a:solidFill>
                  <a:srgbClr val="0000FF"/>
                </a:solidFill>
              </a:rPr>
              <a:t>group </a:t>
            </a:r>
            <a:r>
              <a:rPr lang="en-US" sz="2100" dirty="0"/>
              <a:t>consists of two or more individuals who interact and are </a:t>
            </a:r>
            <a:r>
              <a:rPr lang="en-US" sz="2100" b="1" u="sng" dirty="0">
                <a:solidFill>
                  <a:srgbClr val="0000FF"/>
                </a:solidFill>
              </a:rPr>
              <a:t>52</a:t>
            </a:r>
            <a:r>
              <a:rPr lang="en-US" sz="2100" dirty="0">
                <a:solidFill>
                  <a:srgbClr val="0000FF"/>
                </a:solidFill>
              </a:rPr>
              <a:t>.</a:t>
            </a:r>
          </a:p>
          <a:p>
            <a:r>
              <a:rPr lang="en-US" sz="2100" dirty="0"/>
              <a:t>The </a:t>
            </a:r>
            <a:r>
              <a:rPr lang="en-US" sz="2100" b="1" u="sng" dirty="0"/>
              <a:t> </a:t>
            </a:r>
            <a:r>
              <a:rPr lang="en-US" sz="2100" b="1" u="sng" dirty="0">
                <a:solidFill>
                  <a:srgbClr val="0000FF"/>
                </a:solidFill>
              </a:rPr>
              <a:t>53 </a:t>
            </a:r>
            <a:r>
              <a:rPr lang="en-US" sz="2100" b="1" dirty="0">
                <a:solidFill>
                  <a:srgbClr val="0000FF"/>
                </a:solidFill>
              </a:rPr>
              <a:t>(2 words)</a:t>
            </a:r>
            <a:r>
              <a:rPr lang="en-US" sz="2100" dirty="0"/>
              <a:t> is the now well studied phenomenon (</a:t>
            </a:r>
            <a:r>
              <a:rPr lang="en-US" sz="2100" dirty="0">
                <a:solidFill>
                  <a:srgbClr val="0000FF"/>
                </a:solidFill>
              </a:rPr>
              <a:t>Darley and </a:t>
            </a:r>
            <a:r>
              <a:rPr lang="en-US" sz="2100" dirty="0" err="1">
                <a:solidFill>
                  <a:srgbClr val="0000FF"/>
                </a:solidFill>
              </a:rPr>
              <a:t>Latane</a:t>
            </a:r>
            <a:r>
              <a:rPr lang="en-US" sz="2100" dirty="0"/>
              <a:t> and colleagues) that people are less likely to provide needed help when they are in groups than when they are alone.  </a:t>
            </a:r>
          </a:p>
          <a:p>
            <a:pPr lvl="1"/>
            <a:r>
              <a:rPr lang="en-US" sz="1900" dirty="0"/>
              <a:t>Reviews of studies on over 6,000 subjects in a variety of helping situations indicate that subjects who are alone help about  </a:t>
            </a:r>
            <a:r>
              <a:rPr lang="en-US" sz="1900" b="1" u="sng" dirty="0"/>
              <a:t> </a:t>
            </a:r>
            <a:r>
              <a:rPr lang="en-US" sz="1900" b="1" u="sng" dirty="0">
                <a:solidFill>
                  <a:srgbClr val="0000FF"/>
                </a:solidFill>
              </a:rPr>
              <a:t>54</a:t>
            </a:r>
            <a:r>
              <a:rPr lang="en-US" sz="1900" b="1" dirty="0">
                <a:solidFill>
                  <a:srgbClr val="0000FF"/>
                </a:solidFill>
              </a:rPr>
              <a:t>(#)%</a:t>
            </a:r>
            <a:r>
              <a:rPr lang="en-US" sz="1900" dirty="0"/>
              <a:t> of the time, while subjects in the presence of others help about 53% of the time.  </a:t>
            </a:r>
          </a:p>
          <a:p>
            <a:pPr lvl="1"/>
            <a:r>
              <a:rPr lang="en-US" sz="1900" dirty="0"/>
              <a:t>The only variable shown to significantly impact the </a:t>
            </a:r>
            <a:r>
              <a:rPr lang="en-US" sz="1900" dirty="0">
                <a:solidFill>
                  <a:srgbClr val="0000FF"/>
                </a:solidFill>
              </a:rPr>
              <a:t>bystander effect</a:t>
            </a:r>
            <a:r>
              <a:rPr lang="en-US" sz="1900" dirty="0"/>
              <a:t> is </a:t>
            </a:r>
            <a:r>
              <a:rPr lang="en-US" sz="1900" dirty="0">
                <a:solidFill>
                  <a:srgbClr val="0000FF"/>
                </a:solidFill>
              </a:rPr>
              <a:t>ambiguity of the need for help</a:t>
            </a:r>
            <a:r>
              <a:rPr lang="en-US" sz="1900" dirty="0"/>
              <a:t>.  The less ambiguous the need for help, the more likely someone is to give it.</a:t>
            </a:r>
          </a:p>
          <a:p>
            <a:r>
              <a:rPr lang="en-US" sz="2100" dirty="0"/>
              <a:t>The </a:t>
            </a:r>
            <a:r>
              <a:rPr lang="en-US" sz="2100" dirty="0">
                <a:solidFill>
                  <a:srgbClr val="0000FF"/>
                </a:solidFill>
              </a:rPr>
              <a:t>bystander effect</a:t>
            </a:r>
            <a:r>
              <a:rPr lang="en-US" sz="2100" dirty="0"/>
              <a:t> is believed to occur because of </a:t>
            </a:r>
            <a:r>
              <a:rPr lang="en-US" sz="2100" b="1" u="sng" dirty="0">
                <a:solidFill>
                  <a:srgbClr val="0000FF"/>
                </a:solidFill>
              </a:rPr>
              <a:t>55 </a:t>
            </a:r>
            <a:r>
              <a:rPr lang="en-US" sz="2100" b="1" dirty="0">
                <a:solidFill>
                  <a:srgbClr val="0000FF"/>
                </a:solidFill>
              </a:rPr>
              <a:t>(3 words)</a:t>
            </a:r>
            <a:r>
              <a:rPr lang="en-US" sz="2100" dirty="0">
                <a:solidFill>
                  <a:srgbClr val="0000FF"/>
                </a:solidFill>
              </a:rPr>
              <a:t>…</a:t>
            </a:r>
            <a:r>
              <a:rPr lang="en-US" sz="2100" dirty="0"/>
              <a:t>when the responsibility is divided among many, everyone thinks that someone else will help.</a:t>
            </a:r>
          </a:p>
        </p:txBody>
      </p:sp>
      <p:sp>
        <p:nvSpPr>
          <p:cNvPr id="25607"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spcBef>
                <a:spcPct val="50000"/>
              </a:spcBef>
            </a:pPr>
            <a:endParaRPr lang="en-US" sz="2100" b="1">
              <a:latin typeface="Arial" charset="0"/>
            </a:endParaRPr>
          </a:p>
        </p:txBody>
      </p:sp>
      <p:sp>
        <p:nvSpPr>
          <p:cNvPr id="25608" name="Rectangle 8"/>
          <p:cNvSpPr>
            <a:spLocks noGrp="1" noChangeArrowheads="1"/>
          </p:cNvSpPr>
          <p:nvPr>
            <p:ph type="title"/>
          </p:nvPr>
        </p:nvSpPr>
        <p:spPr>
          <a:xfrm>
            <a:off x="990600" y="228600"/>
            <a:ext cx="7772400" cy="533400"/>
          </a:xfrm>
          <a:noFill/>
          <a:ln/>
        </p:spPr>
        <p:txBody>
          <a:bodyPr/>
          <a:lstStyle/>
          <a:p>
            <a:r>
              <a:rPr lang="en-US" sz="2400" b="1" dirty="0" smtClean="0">
                <a:solidFill>
                  <a:schemeClr val="tx1"/>
                </a:solidFill>
              </a:rPr>
              <a:t>Behavior in Groups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066800" y="228600"/>
            <a:ext cx="7620000" cy="609600"/>
          </a:xfrm>
        </p:spPr>
        <p:txBody>
          <a:bodyPr/>
          <a:lstStyle/>
          <a:p>
            <a:r>
              <a:rPr lang="en-US" sz="2400" b="1" dirty="0" smtClean="0">
                <a:solidFill>
                  <a:schemeClr val="tx1"/>
                </a:solidFill>
              </a:rPr>
              <a:t>Behaving in Groups</a:t>
            </a:r>
            <a:endParaRPr lang="en-US" sz="2400" b="1" dirty="0">
              <a:solidFill>
                <a:schemeClr val="tx1"/>
              </a:solidFill>
            </a:endParaRPr>
          </a:p>
        </p:txBody>
      </p:sp>
      <p:sp>
        <p:nvSpPr>
          <p:cNvPr id="95235" name="Rectangle 3"/>
          <p:cNvSpPr>
            <a:spLocks noGrp="1" noChangeArrowheads="1"/>
          </p:cNvSpPr>
          <p:nvPr>
            <p:ph type="body" idx="1"/>
          </p:nvPr>
        </p:nvSpPr>
        <p:spPr>
          <a:xfrm>
            <a:off x="990600" y="990600"/>
            <a:ext cx="7772400" cy="5562600"/>
          </a:xfrm>
        </p:spPr>
        <p:txBody>
          <a:bodyPr/>
          <a:lstStyle/>
          <a:p>
            <a:r>
              <a:rPr lang="en-US" sz="2100" dirty="0"/>
              <a:t>Studies also show that productivity decreases as group size increases.  </a:t>
            </a:r>
          </a:p>
          <a:p>
            <a:pPr lvl="1"/>
            <a:r>
              <a:rPr lang="en-US" sz="1900" dirty="0"/>
              <a:t>This is believed to be due to 2 factors, loss of efficiency resulting from a loss of coordination of effort and </a:t>
            </a:r>
            <a:r>
              <a:rPr lang="en-US" sz="1900" dirty="0">
                <a:solidFill>
                  <a:srgbClr val="0000FF"/>
                </a:solidFill>
              </a:rPr>
              <a:t>social loafing</a:t>
            </a:r>
            <a:r>
              <a:rPr lang="en-US" sz="1900" dirty="0"/>
              <a:t>.  </a:t>
            </a:r>
          </a:p>
          <a:p>
            <a:r>
              <a:rPr lang="en-US" sz="2100" b="1" u="sng" dirty="0"/>
              <a:t> </a:t>
            </a:r>
            <a:r>
              <a:rPr lang="en-US" sz="2100" b="1" u="sng" dirty="0">
                <a:solidFill>
                  <a:srgbClr val="0000FF"/>
                </a:solidFill>
              </a:rPr>
              <a:t>56 </a:t>
            </a:r>
            <a:r>
              <a:rPr lang="en-US" sz="2100" b="1" dirty="0">
                <a:solidFill>
                  <a:srgbClr val="0000FF"/>
                </a:solidFill>
              </a:rPr>
              <a:t>(2 words)</a:t>
            </a:r>
            <a:r>
              <a:rPr lang="en-US" sz="2100" dirty="0"/>
              <a:t> is a reduction in effort by individuals when they work in groups as compared to when they work alone.</a:t>
            </a:r>
          </a:p>
          <a:p>
            <a:r>
              <a:rPr lang="en-US" sz="2100" u="sng" dirty="0">
                <a:solidFill>
                  <a:srgbClr val="0000FF"/>
                </a:solidFill>
              </a:rPr>
              <a:t>Decision making </a:t>
            </a:r>
            <a:r>
              <a:rPr lang="en-US" sz="2100" dirty="0">
                <a:solidFill>
                  <a:srgbClr val="0000FF"/>
                </a:solidFill>
              </a:rPr>
              <a:t>processes </a:t>
            </a:r>
            <a:r>
              <a:rPr lang="en-US" sz="2100" dirty="0"/>
              <a:t>can be influenced by groups as well. </a:t>
            </a:r>
          </a:p>
          <a:p>
            <a:pPr lvl="1"/>
            <a:r>
              <a:rPr lang="en-US" sz="1900" b="1" u="sng" dirty="0"/>
              <a:t> </a:t>
            </a:r>
            <a:r>
              <a:rPr lang="en-US" sz="1900" b="1" u="sng" dirty="0">
                <a:solidFill>
                  <a:srgbClr val="0000FF"/>
                </a:solidFill>
              </a:rPr>
              <a:t>57 </a:t>
            </a:r>
            <a:r>
              <a:rPr lang="en-US" sz="1900" b="1" dirty="0">
                <a:solidFill>
                  <a:srgbClr val="0000FF"/>
                </a:solidFill>
              </a:rPr>
              <a:t>(2 words)</a:t>
            </a:r>
            <a:r>
              <a:rPr lang="en-US" sz="1900" dirty="0"/>
              <a:t> occurs when group discussion strengthens a group’s </a:t>
            </a:r>
            <a:r>
              <a:rPr lang="en-US" sz="1900" b="1" u="sng" dirty="0"/>
              <a:t> </a:t>
            </a:r>
            <a:r>
              <a:rPr lang="en-US" sz="1900" b="1" u="sng" dirty="0">
                <a:solidFill>
                  <a:srgbClr val="0000FF"/>
                </a:solidFill>
              </a:rPr>
              <a:t>58 </a:t>
            </a:r>
            <a:r>
              <a:rPr lang="en-US" sz="1900" dirty="0">
                <a:solidFill>
                  <a:srgbClr val="0000FF"/>
                </a:solidFill>
              </a:rPr>
              <a:t> </a:t>
            </a:r>
            <a:r>
              <a:rPr lang="en-US" sz="1900" dirty="0"/>
              <a:t>point of view and produces a shift toward a more extreme decision in that direction.</a:t>
            </a:r>
          </a:p>
          <a:p>
            <a:pPr lvl="1"/>
            <a:r>
              <a:rPr lang="en-US" sz="1900" b="1" u="sng" dirty="0">
                <a:solidFill>
                  <a:srgbClr val="0000FF"/>
                </a:solidFill>
              </a:rPr>
              <a:t> 59 </a:t>
            </a:r>
            <a:r>
              <a:rPr lang="en-US" sz="1900" dirty="0"/>
              <a:t> occurs when members of a cohesive group emphasize</a:t>
            </a:r>
            <a:r>
              <a:rPr lang="en-US" sz="1900" dirty="0">
                <a:solidFill>
                  <a:srgbClr val="0000FF"/>
                </a:solidFill>
              </a:rPr>
              <a:t> </a:t>
            </a:r>
            <a:r>
              <a:rPr lang="en-US" sz="1900" b="1" u="sng" dirty="0">
                <a:solidFill>
                  <a:srgbClr val="0000FF"/>
                </a:solidFill>
              </a:rPr>
              <a:t> 60 </a:t>
            </a:r>
            <a:r>
              <a:rPr lang="en-US" sz="1900" dirty="0"/>
              <a:t> at the expense of critical thinking in arriving at a decision. </a:t>
            </a:r>
          </a:p>
          <a:p>
            <a:pPr lvl="1"/>
            <a:r>
              <a:rPr lang="en-US" sz="1900" dirty="0"/>
              <a:t>Research indicates that </a:t>
            </a:r>
            <a:r>
              <a:rPr lang="en-US" sz="1900" dirty="0">
                <a:solidFill>
                  <a:srgbClr val="0000FF"/>
                </a:solidFill>
              </a:rPr>
              <a:t>cohesiveness</a:t>
            </a:r>
            <a:r>
              <a:rPr lang="en-US" sz="1900" dirty="0"/>
              <a:t> (strength of the liking relationships linking group members) is a significant contributor to </a:t>
            </a:r>
            <a:r>
              <a:rPr lang="en-US" sz="1900" dirty="0">
                <a:solidFill>
                  <a:srgbClr val="0000FF"/>
                </a:solidFill>
              </a:rPr>
              <a:t>groupthink.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body" idx="1"/>
          </p:nvPr>
        </p:nvSpPr>
        <p:spPr>
          <a:xfrm>
            <a:off x="1143000" y="914400"/>
            <a:ext cx="7391400" cy="5410200"/>
          </a:xfrm>
        </p:spPr>
        <p:txBody>
          <a:bodyPr/>
          <a:lstStyle/>
          <a:p>
            <a:r>
              <a:rPr lang="en-US" sz="2400">
                <a:solidFill>
                  <a:srgbClr val="0000FF"/>
                </a:solidFill>
              </a:rPr>
              <a:t>Social psychology</a:t>
            </a:r>
            <a:r>
              <a:rPr lang="en-US" sz="2400"/>
              <a:t> is the branch of psychology concerned with the way individuals’ thoughts, feelings, and behaviors are influenced by</a:t>
            </a:r>
            <a:r>
              <a:rPr lang="en-US" sz="2400" b="1" u="sng">
                <a:solidFill>
                  <a:srgbClr val="0000FF"/>
                </a:solidFill>
              </a:rPr>
              <a:t> 1 </a:t>
            </a:r>
            <a:r>
              <a:rPr lang="en-US" sz="2400"/>
              <a:t>.  </a:t>
            </a:r>
          </a:p>
        </p:txBody>
      </p:sp>
      <p:sp>
        <p:nvSpPr>
          <p:cNvPr id="3079"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3080" name="Rectangle 8"/>
          <p:cNvSpPr>
            <a:spLocks noGrp="1" noChangeArrowheads="1"/>
          </p:cNvSpPr>
          <p:nvPr>
            <p:ph type="title"/>
          </p:nvPr>
        </p:nvSpPr>
        <p:spPr>
          <a:xfrm>
            <a:off x="685800" y="228600"/>
            <a:ext cx="7772400" cy="533400"/>
          </a:xfrm>
          <a:noFill/>
          <a:ln/>
        </p:spPr>
        <p:txBody>
          <a:bodyPr/>
          <a:lstStyle/>
          <a:p>
            <a:r>
              <a:rPr lang="en-US" b="1">
                <a:solidFill>
                  <a:schemeClr val="tx1"/>
                </a:solidFill>
              </a:rPr>
              <a:t>Social Psychology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Grp="1" noChangeArrowheads="1"/>
          </p:cNvSpPr>
          <p:nvPr>
            <p:ph type="body" idx="1"/>
          </p:nvPr>
        </p:nvSpPr>
        <p:spPr>
          <a:xfrm>
            <a:off x="1066800" y="914400"/>
            <a:ext cx="7772400" cy="5638800"/>
          </a:xfrm>
        </p:spPr>
        <p:txBody>
          <a:bodyPr/>
          <a:lstStyle/>
          <a:p>
            <a:r>
              <a:rPr lang="en-US" sz="2000" b="1" u="sng" dirty="0">
                <a:solidFill>
                  <a:srgbClr val="0000FF"/>
                </a:solidFill>
              </a:rPr>
              <a:t>2 </a:t>
            </a:r>
            <a:r>
              <a:rPr lang="en-US" sz="2000" b="1" dirty="0">
                <a:solidFill>
                  <a:srgbClr val="0000FF"/>
                </a:solidFill>
              </a:rPr>
              <a:t>(2 words)</a:t>
            </a:r>
            <a:r>
              <a:rPr lang="en-US" sz="2000" b="1" dirty="0"/>
              <a:t> </a:t>
            </a:r>
            <a:r>
              <a:rPr lang="en-US" sz="2000" dirty="0"/>
              <a:t>is the process of forming impressions of others.  </a:t>
            </a:r>
          </a:p>
          <a:p>
            <a:r>
              <a:rPr lang="en-US" sz="2000" dirty="0"/>
              <a:t>People tend to attribute desirable characteristics, such as intelligence, competence, warmth, and friendliness to those who are </a:t>
            </a:r>
            <a:r>
              <a:rPr lang="en-US" sz="2000" b="1" u="sng" dirty="0"/>
              <a:t> </a:t>
            </a:r>
            <a:r>
              <a:rPr lang="en-US" sz="2000" b="1" u="sng" dirty="0">
                <a:solidFill>
                  <a:srgbClr val="0000FF"/>
                </a:solidFill>
              </a:rPr>
              <a:t>3</a:t>
            </a:r>
            <a:r>
              <a:rPr lang="en-US" sz="2000" b="1" u="sng" dirty="0"/>
              <a:t> </a:t>
            </a:r>
            <a:r>
              <a:rPr lang="en-US" sz="2000" dirty="0"/>
              <a:t> looking. </a:t>
            </a:r>
          </a:p>
          <a:p>
            <a:pPr lvl="1"/>
            <a:r>
              <a:rPr lang="en-US" sz="2000" dirty="0"/>
              <a:t>In reality, research on physical variables in </a:t>
            </a:r>
            <a:r>
              <a:rPr lang="en-US" sz="2000" dirty="0">
                <a:solidFill>
                  <a:srgbClr val="0000FF"/>
                </a:solidFill>
              </a:rPr>
              <a:t>person perception</a:t>
            </a:r>
            <a:r>
              <a:rPr lang="en-US" sz="2000" dirty="0"/>
              <a:t> indicate that there is little </a:t>
            </a:r>
            <a:r>
              <a:rPr lang="en-US" sz="2000" dirty="0" smtClean="0"/>
              <a:t>relationship between</a:t>
            </a:r>
            <a:r>
              <a:rPr lang="en-US" sz="2000" dirty="0" smtClean="0">
                <a:solidFill>
                  <a:srgbClr val="0000FF"/>
                </a:solidFill>
              </a:rPr>
              <a:t> </a:t>
            </a:r>
            <a:r>
              <a:rPr lang="en-US" sz="2000" b="1" u="sng" dirty="0" smtClean="0">
                <a:solidFill>
                  <a:srgbClr val="0000FF"/>
                </a:solidFill>
              </a:rPr>
              <a:t>4 </a:t>
            </a:r>
            <a:r>
              <a:rPr lang="en-US" sz="2000" dirty="0" smtClean="0">
                <a:solidFill>
                  <a:srgbClr val="0000FF"/>
                </a:solidFill>
              </a:rPr>
              <a:t>  </a:t>
            </a:r>
            <a:r>
              <a:rPr lang="en-US" sz="2000" dirty="0" smtClean="0"/>
              <a:t>and </a:t>
            </a:r>
            <a:r>
              <a:rPr lang="en-US" sz="2000" dirty="0"/>
              <a:t>personality traits. </a:t>
            </a:r>
          </a:p>
          <a:p>
            <a:r>
              <a:rPr lang="en-US" sz="2000" b="1" u="sng" dirty="0" smtClean="0">
                <a:solidFill>
                  <a:srgbClr val="0000FF"/>
                </a:solidFill>
              </a:rPr>
              <a:t>5</a:t>
            </a:r>
            <a:r>
              <a:rPr lang="en-US" sz="2000" b="1" u="sng" dirty="0" smtClean="0">
                <a:solidFill>
                  <a:srgbClr val="0000FF"/>
                </a:solidFill>
              </a:rPr>
              <a:t> </a:t>
            </a:r>
            <a:r>
              <a:rPr lang="en-US" sz="2000" dirty="0" smtClean="0"/>
              <a:t> </a:t>
            </a:r>
            <a:r>
              <a:rPr lang="en-US" sz="2000" dirty="0"/>
              <a:t>is the product of</a:t>
            </a:r>
            <a:r>
              <a:rPr lang="en-US" sz="2000" b="1" u="sng" dirty="0">
                <a:solidFill>
                  <a:srgbClr val="0000FF"/>
                </a:solidFill>
              </a:rPr>
              <a:t> </a:t>
            </a:r>
            <a:r>
              <a:rPr lang="en-US" sz="2000" b="1" u="sng" dirty="0" smtClean="0">
                <a:solidFill>
                  <a:srgbClr val="0000FF"/>
                </a:solidFill>
              </a:rPr>
              <a:t>6 </a:t>
            </a:r>
            <a:r>
              <a:rPr lang="en-US" sz="2000" dirty="0" smtClean="0"/>
              <a:t>cognitive </a:t>
            </a:r>
            <a:r>
              <a:rPr lang="en-US" sz="2000" dirty="0"/>
              <a:t>processes that involve widely held </a:t>
            </a:r>
            <a:r>
              <a:rPr lang="en-US" sz="2000" dirty="0" smtClean="0"/>
              <a:t>beliefs (called </a:t>
            </a:r>
            <a:r>
              <a:rPr lang="en-US" sz="2000" dirty="0" smtClean="0">
                <a:solidFill>
                  <a:srgbClr val="0000FF"/>
                </a:solidFill>
              </a:rPr>
              <a:t>social schemas)</a:t>
            </a:r>
            <a:r>
              <a:rPr lang="en-US" sz="2000" dirty="0" smtClean="0"/>
              <a:t> that lead </a:t>
            </a:r>
            <a:r>
              <a:rPr lang="en-US" sz="2000" dirty="0"/>
              <a:t>people to expect that others will have certain characteristics because of their membership in a specific group.  </a:t>
            </a:r>
          </a:p>
          <a:p>
            <a:pPr lvl="1"/>
            <a:r>
              <a:rPr lang="en-US" sz="2000" dirty="0"/>
              <a:t>Common groups affected : Gender, age, ethnic, and occupational</a:t>
            </a:r>
            <a:r>
              <a:rPr lang="en-US" sz="2000" dirty="0">
                <a:solidFill>
                  <a:srgbClr val="0000FF"/>
                </a:solidFill>
              </a:rPr>
              <a:t> stereotypes</a:t>
            </a:r>
            <a:r>
              <a:rPr lang="en-US" sz="2000" dirty="0"/>
              <a:t> are common. </a:t>
            </a:r>
          </a:p>
        </p:txBody>
      </p:sp>
      <p:sp>
        <p:nvSpPr>
          <p:cNvPr id="4104" name="Text Box 8"/>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4105" name="Rectangle 9"/>
          <p:cNvSpPr>
            <a:spLocks noGrp="1" noChangeArrowheads="1"/>
          </p:cNvSpPr>
          <p:nvPr>
            <p:ph type="title"/>
          </p:nvPr>
        </p:nvSpPr>
        <p:spPr>
          <a:xfrm>
            <a:off x="990600" y="228600"/>
            <a:ext cx="7772400" cy="457200"/>
          </a:xfrm>
          <a:noFill/>
          <a:ln/>
        </p:spPr>
        <p:txBody>
          <a:bodyPr/>
          <a:lstStyle/>
          <a:p>
            <a:r>
              <a:rPr lang="en-US" sz="2400" b="1">
                <a:solidFill>
                  <a:schemeClr val="tx1"/>
                </a:solidFill>
              </a:rPr>
              <a:t>Forming Impressions of Others</a:t>
            </a: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066800" y="381000"/>
            <a:ext cx="7620000" cy="533400"/>
          </a:xfrm>
        </p:spPr>
        <p:txBody>
          <a:bodyPr/>
          <a:lstStyle/>
          <a:p>
            <a:r>
              <a:rPr lang="en-US" sz="2400" b="1">
                <a:solidFill>
                  <a:schemeClr val="tx1"/>
                </a:solidFill>
              </a:rPr>
              <a:t>Forming Impressions of Others 2</a:t>
            </a:r>
          </a:p>
        </p:txBody>
      </p:sp>
      <p:sp>
        <p:nvSpPr>
          <p:cNvPr id="91139" name="Rectangle 3"/>
          <p:cNvSpPr>
            <a:spLocks noGrp="1" noChangeArrowheads="1"/>
          </p:cNvSpPr>
          <p:nvPr>
            <p:ph type="body" idx="1"/>
          </p:nvPr>
        </p:nvSpPr>
        <p:spPr>
          <a:xfrm>
            <a:off x="1066800" y="1066800"/>
            <a:ext cx="7620000" cy="5334000"/>
          </a:xfrm>
        </p:spPr>
        <p:txBody>
          <a:bodyPr/>
          <a:lstStyle/>
          <a:p>
            <a:pPr>
              <a:lnSpc>
                <a:spcPct val="110000"/>
              </a:lnSpc>
            </a:pPr>
            <a:r>
              <a:rPr lang="en-US" sz="2100" dirty="0"/>
              <a:t>Person perception </a:t>
            </a:r>
            <a:r>
              <a:rPr lang="en-US" sz="2100" dirty="0">
                <a:solidFill>
                  <a:srgbClr val="0000FF"/>
                </a:solidFill>
              </a:rPr>
              <a:t>is a subjective process.</a:t>
            </a:r>
          </a:p>
          <a:p>
            <a:pPr lvl="1">
              <a:lnSpc>
                <a:spcPct val="110000"/>
              </a:lnSpc>
            </a:pPr>
            <a:r>
              <a:rPr lang="en-US" sz="1900" dirty="0">
                <a:solidFill>
                  <a:srgbClr val="0000FF"/>
                </a:solidFill>
              </a:rPr>
              <a:t>Stereotypes</a:t>
            </a:r>
            <a:r>
              <a:rPr lang="en-US" sz="1900" dirty="0"/>
              <a:t> and other </a:t>
            </a:r>
            <a:r>
              <a:rPr lang="en-US" sz="1900" dirty="0">
                <a:solidFill>
                  <a:srgbClr val="0000FF"/>
                </a:solidFill>
              </a:rPr>
              <a:t>social schemas</a:t>
            </a:r>
            <a:r>
              <a:rPr lang="en-US" sz="1900" dirty="0"/>
              <a:t> create biases in person perception that frequently lead to</a:t>
            </a:r>
            <a:r>
              <a:rPr lang="en-US" sz="1900" dirty="0">
                <a:solidFill>
                  <a:srgbClr val="0000FF"/>
                </a:solidFill>
              </a:rPr>
              <a:t> </a:t>
            </a:r>
            <a:r>
              <a:rPr lang="en-US" sz="1900" b="1" u="sng" dirty="0">
                <a:solidFill>
                  <a:srgbClr val="0000FF"/>
                </a:solidFill>
              </a:rPr>
              <a:t>7</a:t>
            </a:r>
            <a:r>
              <a:rPr lang="en-US" sz="1900" dirty="0">
                <a:solidFill>
                  <a:srgbClr val="0000FF"/>
                </a:solidFill>
              </a:rPr>
              <a:t> </a:t>
            </a:r>
            <a:r>
              <a:rPr lang="en-US" sz="1900" dirty="0"/>
              <a:t>of one’s expectations about others.</a:t>
            </a:r>
          </a:p>
          <a:p>
            <a:pPr lvl="1">
              <a:lnSpc>
                <a:spcPct val="110000"/>
              </a:lnSpc>
            </a:pPr>
            <a:r>
              <a:rPr lang="en-US" sz="1900" dirty="0"/>
              <a:t>An </a:t>
            </a:r>
            <a:r>
              <a:rPr lang="en-US" sz="1900" b="1" u="sng" dirty="0">
                <a:solidFill>
                  <a:srgbClr val="0000FF"/>
                </a:solidFill>
              </a:rPr>
              <a:t>8 </a:t>
            </a:r>
            <a:r>
              <a:rPr lang="en-US" sz="1900" dirty="0">
                <a:solidFill>
                  <a:srgbClr val="0000FF"/>
                </a:solidFill>
              </a:rPr>
              <a:t>(2 words)</a:t>
            </a:r>
            <a:r>
              <a:rPr lang="en-US" sz="1900" dirty="0"/>
              <a:t> occurs when people estimate they have encountered more confirmations of an association between social traits </a:t>
            </a:r>
            <a:r>
              <a:rPr lang="en-US" sz="1900" dirty="0" smtClean="0"/>
              <a:t>than </a:t>
            </a:r>
            <a:r>
              <a:rPr lang="en-US" sz="1900" dirty="0"/>
              <a:t>they have actually seen.  That is…stereotypes may lead people to see what they expect to see and to</a:t>
            </a:r>
            <a:r>
              <a:rPr lang="en-US" sz="1900" dirty="0">
                <a:solidFill>
                  <a:srgbClr val="0000FF"/>
                </a:solidFill>
              </a:rPr>
              <a:t> </a:t>
            </a:r>
            <a:r>
              <a:rPr lang="en-US" sz="1900" b="1" u="sng" dirty="0">
                <a:solidFill>
                  <a:srgbClr val="0000FF"/>
                </a:solidFill>
              </a:rPr>
              <a:t> 9 </a:t>
            </a:r>
            <a:r>
              <a:rPr lang="en-US" sz="1900" dirty="0">
                <a:solidFill>
                  <a:srgbClr val="0000FF"/>
                </a:solidFill>
              </a:rPr>
              <a:t> </a:t>
            </a:r>
            <a:r>
              <a:rPr lang="en-US" sz="1900" dirty="0"/>
              <a:t>how often they see it. </a:t>
            </a:r>
          </a:p>
          <a:p>
            <a:pPr>
              <a:lnSpc>
                <a:spcPct val="110000"/>
              </a:lnSpc>
            </a:pPr>
            <a:r>
              <a:rPr lang="en-US" sz="2100" dirty="0">
                <a:solidFill>
                  <a:srgbClr val="0000FF"/>
                </a:solidFill>
              </a:rPr>
              <a:t>Evolutionary psychologists</a:t>
            </a:r>
            <a:r>
              <a:rPr lang="en-US" sz="2100" dirty="0"/>
              <a:t> argue that many biases in person perception were adaptive in our ancestral past, for example, automatically categorizing others may reflect the primitive need to quickly separate friend from foe (</a:t>
            </a:r>
            <a:r>
              <a:rPr lang="en-US" sz="2100" dirty="0" smtClean="0"/>
              <a:t>or, </a:t>
            </a:r>
            <a:r>
              <a:rPr lang="en-US" sz="2100" dirty="0"/>
              <a:t>as is stated in the text, we group others into </a:t>
            </a:r>
            <a:r>
              <a:rPr lang="en-US" sz="2100" dirty="0" smtClean="0"/>
              <a:t>“</a:t>
            </a:r>
            <a:r>
              <a:rPr lang="en-US" sz="2100" b="1" u="sng" dirty="0" smtClean="0">
                <a:solidFill>
                  <a:srgbClr val="0000FF"/>
                </a:solidFill>
              </a:rPr>
              <a:t>10” </a:t>
            </a:r>
            <a:r>
              <a:rPr lang="en-US" sz="2100" dirty="0" smtClean="0"/>
              <a:t>or “</a:t>
            </a:r>
            <a:r>
              <a:rPr lang="en-US" sz="2100" dirty="0" err="1" smtClean="0">
                <a:solidFill>
                  <a:srgbClr val="0000FF"/>
                </a:solidFill>
              </a:rPr>
              <a:t>outgroups</a:t>
            </a:r>
            <a:r>
              <a:rPr lang="en-US" sz="2100" dirty="0" smtClean="0"/>
              <a:t>.”</a:t>
            </a:r>
            <a:endParaRPr lang="en-US"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body" idx="1"/>
          </p:nvPr>
        </p:nvSpPr>
        <p:spPr>
          <a:xfrm>
            <a:off x="990600" y="1371600"/>
            <a:ext cx="7543800" cy="4648200"/>
          </a:xfrm>
        </p:spPr>
        <p:txBody>
          <a:bodyPr/>
          <a:lstStyle/>
          <a:p>
            <a:r>
              <a:rPr lang="en-US" sz="2200" b="1" u="sng" dirty="0">
                <a:solidFill>
                  <a:srgbClr val="0000FF"/>
                </a:solidFill>
              </a:rPr>
              <a:t> 11 </a:t>
            </a:r>
            <a:r>
              <a:rPr lang="en-US" sz="2200" dirty="0">
                <a:solidFill>
                  <a:srgbClr val="0000FF"/>
                </a:solidFill>
              </a:rPr>
              <a:t> </a:t>
            </a:r>
            <a:r>
              <a:rPr lang="en-US" sz="2200" dirty="0"/>
              <a:t>are inferences that people </a:t>
            </a:r>
            <a:r>
              <a:rPr lang="en-US" sz="2200" u="sng" dirty="0"/>
              <a:t>draw about the </a:t>
            </a:r>
            <a:r>
              <a:rPr lang="en-US" sz="2200" b="1" u="sng" dirty="0"/>
              <a:t>causes</a:t>
            </a:r>
            <a:r>
              <a:rPr lang="en-US" sz="2200" u="sng" dirty="0"/>
              <a:t> of events, others’ behavior, and their own behavior</a:t>
            </a:r>
            <a:r>
              <a:rPr lang="en-US" sz="2200" dirty="0"/>
              <a:t>…Why did your friend turn down your invitation? Why did you make an A on the test?</a:t>
            </a:r>
          </a:p>
          <a:p>
            <a:pPr lvl="1"/>
            <a:r>
              <a:rPr lang="en-US" sz="2000" dirty="0">
                <a:solidFill>
                  <a:srgbClr val="0000FF"/>
                </a:solidFill>
              </a:rPr>
              <a:t>Internal attributions</a:t>
            </a:r>
            <a:r>
              <a:rPr lang="en-US" sz="2000" dirty="0"/>
              <a:t> ascribe the causes of behavior to </a:t>
            </a:r>
            <a:r>
              <a:rPr lang="en-US" sz="2000" b="1" u="sng" dirty="0">
                <a:solidFill>
                  <a:srgbClr val="0000FF"/>
                </a:solidFill>
              </a:rPr>
              <a:t> 12 </a:t>
            </a:r>
            <a:r>
              <a:rPr lang="en-US" sz="2000" b="1" dirty="0"/>
              <a:t>(2 words)</a:t>
            </a:r>
            <a:r>
              <a:rPr lang="en-US" sz="2000" dirty="0"/>
              <a:t>, traits, abilities, and feelings.  </a:t>
            </a:r>
          </a:p>
          <a:p>
            <a:pPr lvl="1"/>
            <a:r>
              <a:rPr lang="en-US" sz="2000" dirty="0">
                <a:solidFill>
                  <a:srgbClr val="0000FF"/>
                </a:solidFill>
              </a:rPr>
              <a:t>External attributions</a:t>
            </a:r>
            <a:r>
              <a:rPr lang="en-US" sz="2000" dirty="0"/>
              <a:t> ascribe the causes of behavior to </a:t>
            </a:r>
            <a:r>
              <a:rPr lang="en-US" sz="2000" b="1" u="sng" dirty="0"/>
              <a:t> </a:t>
            </a:r>
            <a:r>
              <a:rPr lang="en-US" sz="2000" b="1" u="sng" dirty="0">
                <a:solidFill>
                  <a:srgbClr val="0000FF"/>
                </a:solidFill>
              </a:rPr>
              <a:t>13 </a:t>
            </a:r>
            <a:r>
              <a:rPr lang="en-US" sz="2000" b="1" dirty="0"/>
              <a:t>(2 words)</a:t>
            </a:r>
            <a:r>
              <a:rPr lang="en-US" sz="2000" dirty="0"/>
              <a:t> and environmental constraints.</a:t>
            </a:r>
          </a:p>
        </p:txBody>
      </p:sp>
      <p:sp>
        <p:nvSpPr>
          <p:cNvPr id="8199"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8200" name="Rectangle 8"/>
          <p:cNvSpPr>
            <a:spLocks noGrp="1" noChangeArrowheads="1"/>
          </p:cNvSpPr>
          <p:nvPr>
            <p:ph type="title"/>
          </p:nvPr>
        </p:nvSpPr>
        <p:spPr>
          <a:xfrm>
            <a:off x="914400" y="304800"/>
            <a:ext cx="7772400" cy="762000"/>
          </a:xfrm>
          <a:noFill/>
          <a:ln/>
        </p:spPr>
        <p:txBody>
          <a:bodyPr/>
          <a:lstStyle/>
          <a:p>
            <a:r>
              <a:rPr lang="en-US" sz="2400" b="1" dirty="0" smtClean="0">
                <a:solidFill>
                  <a:schemeClr val="tx1"/>
                </a:solidFill>
              </a:rPr>
              <a:t>Attribution Processes:</a:t>
            </a:r>
            <a:br>
              <a:rPr lang="en-US" sz="2400" b="1" dirty="0" smtClean="0">
                <a:solidFill>
                  <a:schemeClr val="tx1"/>
                </a:solidFill>
              </a:rPr>
            </a:br>
            <a:r>
              <a:rPr lang="en-US" sz="2400" b="1" dirty="0" smtClean="0">
                <a:solidFill>
                  <a:schemeClr val="tx1"/>
                </a:solidFill>
              </a:rPr>
              <a:t>Explaining </a:t>
            </a:r>
            <a:r>
              <a:rPr lang="en-US" sz="2400" b="1" dirty="0">
                <a:solidFill>
                  <a:schemeClr val="tx1"/>
                </a:solidFill>
              </a:rPr>
              <a:t>Behavior</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66800" y="381000"/>
            <a:ext cx="7620000" cy="457200"/>
          </a:xfrm>
        </p:spPr>
        <p:txBody>
          <a:bodyPr/>
          <a:lstStyle/>
          <a:p>
            <a:r>
              <a:rPr lang="en-US" sz="2400" b="1" dirty="0" smtClean="0">
                <a:solidFill>
                  <a:schemeClr val="tx1"/>
                </a:solidFill>
              </a:rPr>
              <a:t>Biases in Attribution</a:t>
            </a:r>
            <a:endParaRPr lang="en-US" sz="2400" b="1" dirty="0">
              <a:solidFill>
                <a:schemeClr val="tx1"/>
              </a:solidFill>
            </a:endParaRPr>
          </a:p>
        </p:txBody>
      </p:sp>
      <p:sp>
        <p:nvSpPr>
          <p:cNvPr id="1027" name="Rectangle 3"/>
          <p:cNvSpPr>
            <a:spLocks noGrp="1" noChangeArrowheads="1"/>
          </p:cNvSpPr>
          <p:nvPr>
            <p:ph type="body" idx="1"/>
          </p:nvPr>
        </p:nvSpPr>
        <p:spPr>
          <a:xfrm>
            <a:off x="1066800" y="1066800"/>
            <a:ext cx="7620000" cy="5486400"/>
          </a:xfrm>
        </p:spPr>
        <p:txBody>
          <a:bodyPr/>
          <a:lstStyle/>
          <a:p>
            <a:pPr>
              <a:lnSpc>
                <a:spcPct val="110000"/>
              </a:lnSpc>
            </a:pPr>
            <a:r>
              <a:rPr lang="en-US" sz="1700" dirty="0"/>
              <a:t>Research indicates that people tend to be biased in they way they make </a:t>
            </a:r>
            <a:r>
              <a:rPr lang="en-US" sz="1700" dirty="0">
                <a:solidFill>
                  <a:srgbClr val="0000FF"/>
                </a:solidFill>
              </a:rPr>
              <a:t>attributions</a:t>
            </a:r>
            <a:r>
              <a:rPr lang="en-US" sz="1700" dirty="0"/>
              <a:t>,. </a:t>
            </a:r>
          </a:p>
          <a:p>
            <a:pPr lvl="1">
              <a:lnSpc>
                <a:spcPct val="110000"/>
              </a:lnSpc>
            </a:pPr>
            <a:r>
              <a:rPr lang="en-US" sz="1500" dirty="0"/>
              <a:t>The </a:t>
            </a:r>
            <a:r>
              <a:rPr lang="en-US" sz="1500" b="1" u="sng" dirty="0"/>
              <a:t> </a:t>
            </a:r>
            <a:r>
              <a:rPr lang="en-US" sz="1500" b="1" u="sng" dirty="0">
                <a:solidFill>
                  <a:srgbClr val="0000FF"/>
                </a:solidFill>
              </a:rPr>
              <a:t>14 </a:t>
            </a:r>
            <a:r>
              <a:rPr lang="en-US" sz="1500" b="1" dirty="0">
                <a:solidFill>
                  <a:srgbClr val="0000FF"/>
                </a:solidFill>
              </a:rPr>
              <a:t>(3 words)</a:t>
            </a:r>
            <a:r>
              <a:rPr lang="en-US" sz="1500" dirty="0"/>
              <a:t> is an </a:t>
            </a:r>
            <a:r>
              <a:rPr lang="en-US" sz="1500" dirty="0">
                <a:solidFill>
                  <a:srgbClr val="0000FF"/>
                </a:solidFill>
              </a:rPr>
              <a:t>observers’ bias</a:t>
            </a:r>
            <a:r>
              <a:rPr lang="en-US" sz="1500" dirty="0"/>
              <a:t> in favor of </a:t>
            </a:r>
            <a:r>
              <a:rPr lang="en-US" sz="1500" b="1" u="sng" dirty="0"/>
              <a:t> </a:t>
            </a:r>
            <a:r>
              <a:rPr lang="en-US" sz="1500" b="1" u="sng" dirty="0">
                <a:solidFill>
                  <a:srgbClr val="0000FF"/>
                </a:solidFill>
              </a:rPr>
              <a:t>15 </a:t>
            </a:r>
            <a:r>
              <a:rPr lang="en-US" sz="1500" dirty="0">
                <a:solidFill>
                  <a:srgbClr val="0000FF"/>
                </a:solidFill>
              </a:rPr>
              <a:t> attributions</a:t>
            </a:r>
            <a:r>
              <a:rPr lang="en-US" sz="1500" dirty="0"/>
              <a:t> in explaining others’ behavior.</a:t>
            </a:r>
          </a:p>
          <a:p>
            <a:pPr lvl="1">
              <a:lnSpc>
                <a:spcPct val="110000"/>
              </a:lnSpc>
            </a:pPr>
            <a:r>
              <a:rPr lang="en-US" sz="1500" dirty="0"/>
              <a:t> In general, we are likely to attribute our own behavior to situational causes and others’ behavior to dispositional causes.</a:t>
            </a:r>
          </a:p>
          <a:p>
            <a:pPr>
              <a:lnSpc>
                <a:spcPct val="110000"/>
              </a:lnSpc>
            </a:pPr>
            <a:r>
              <a:rPr lang="en-US" sz="1700" dirty="0" smtClean="0">
                <a:solidFill>
                  <a:srgbClr val="0000FF"/>
                </a:solidFill>
              </a:rPr>
              <a:t>Actor-Observer Bias </a:t>
            </a:r>
            <a:r>
              <a:rPr lang="en-US" sz="1700" dirty="0" smtClean="0"/>
              <a:t>involves </a:t>
            </a:r>
            <a:r>
              <a:rPr lang="en-US" sz="1700" dirty="0"/>
              <a:t>the differences in attributions between the individual acting (</a:t>
            </a:r>
            <a:r>
              <a:rPr lang="en-US" sz="1700" dirty="0">
                <a:solidFill>
                  <a:srgbClr val="0000FF"/>
                </a:solidFill>
              </a:rPr>
              <a:t>the actor</a:t>
            </a:r>
            <a:r>
              <a:rPr lang="en-US" sz="1700" dirty="0"/>
              <a:t>) and those observing the action </a:t>
            </a:r>
            <a:r>
              <a:rPr lang="en-US" sz="1700" dirty="0">
                <a:solidFill>
                  <a:srgbClr val="0000FF"/>
                </a:solidFill>
              </a:rPr>
              <a:t>(the observers</a:t>
            </a:r>
            <a:r>
              <a:rPr lang="en-US" sz="1700" dirty="0"/>
              <a:t>). </a:t>
            </a:r>
            <a:r>
              <a:rPr lang="en-US" sz="1700" i="1" dirty="0" smtClean="0"/>
              <a:t>Observers</a:t>
            </a:r>
            <a:r>
              <a:rPr lang="en-US" sz="1700" dirty="0" smtClean="0"/>
              <a:t> often are </a:t>
            </a:r>
            <a:r>
              <a:rPr lang="en-US" sz="1700" b="1" u="sng" dirty="0" smtClean="0">
                <a:solidFill>
                  <a:srgbClr val="0000FF"/>
                </a:solidFill>
              </a:rPr>
              <a:t>16 </a:t>
            </a:r>
            <a:r>
              <a:rPr lang="en-US" sz="1700" dirty="0" smtClean="0"/>
              <a:t>of situational considerations, hence the tend to make internal attributions. </a:t>
            </a:r>
            <a:r>
              <a:rPr lang="en-US" sz="1700" i="1" dirty="0" smtClean="0"/>
              <a:t>Circumstances that have influenced  the actor’s behavior tend to be more known </a:t>
            </a:r>
            <a:r>
              <a:rPr lang="en-US" sz="1700" dirty="0" smtClean="0"/>
              <a:t>(salient) hence they are more likely to attribute causes of their behavior to the situation.</a:t>
            </a:r>
            <a:endParaRPr lang="en-US" sz="1700" dirty="0"/>
          </a:p>
          <a:p>
            <a:pPr>
              <a:lnSpc>
                <a:spcPct val="110000"/>
              </a:lnSpc>
            </a:pPr>
            <a:r>
              <a:rPr lang="en-US" sz="1700" b="1" u="sng" dirty="0"/>
              <a:t> </a:t>
            </a:r>
            <a:r>
              <a:rPr lang="en-US" sz="1700" b="1" u="sng" dirty="0">
                <a:solidFill>
                  <a:srgbClr val="0000FF"/>
                </a:solidFill>
              </a:rPr>
              <a:t>17 </a:t>
            </a:r>
            <a:r>
              <a:rPr lang="en-US" sz="1700" b="1" dirty="0">
                <a:solidFill>
                  <a:srgbClr val="0000FF"/>
                </a:solidFill>
              </a:rPr>
              <a:t>(3 words)</a:t>
            </a:r>
            <a:r>
              <a:rPr lang="en-US" sz="1700" dirty="0"/>
              <a:t> is the tendency to attribute one’s success to </a:t>
            </a:r>
            <a:r>
              <a:rPr lang="en-US" sz="1700" dirty="0">
                <a:solidFill>
                  <a:srgbClr val="0000FF"/>
                </a:solidFill>
              </a:rPr>
              <a:t>personal factors</a:t>
            </a:r>
            <a:r>
              <a:rPr lang="en-US" sz="1700" dirty="0"/>
              <a:t> and one’s failure to </a:t>
            </a:r>
            <a:r>
              <a:rPr lang="en-US" sz="1700" dirty="0">
                <a:solidFill>
                  <a:srgbClr val="0000FF"/>
                </a:solidFill>
              </a:rPr>
              <a:t>situational factors</a:t>
            </a:r>
            <a:r>
              <a:rPr lang="en-US" sz="1700" dirty="0"/>
              <a:t>.</a:t>
            </a:r>
          </a:p>
          <a:p>
            <a:pPr>
              <a:lnSpc>
                <a:spcPct val="110000"/>
              </a:lnSpc>
            </a:pPr>
            <a:r>
              <a:rPr lang="en-US" sz="1700" dirty="0"/>
              <a:t>Research indicates that there are cultural influences on </a:t>
            </a:r>
            <a:r>
              <a:rPr lang="en-US" sz="1700" dirty="0" err="1">
                <a:solidFill>
                  <a:srgbClr val="0000FF"/>
                </a:solidFill>
              </a:rPr>
              <a:t>attributional</a:t>
            </a:r>
            <a:r>
              <a:rPr lang="en-US" sz="1700" dirty="0">
                <a:solidFill>
                  <a:srgbClr val="0000FF"/>
                </a:solidFill>
              </a:rPr>
              <a:t> tendencies</a:t>
            </a:r>
            <a:r>
              <a:rPr lang="en-US" sz="1700" dirty="0"/>
              <a:t>. </a:t>
            </a:r>
            <a:r>
              <a:rPr lang="en-US" sz="1700" b="1" u="sng" dirty="0">
                <a:solidFill>
                  <a:srgbClr val="0000FF"/>
                </a:solidFill>
              </a:rPr>
              <a:t>18</a:t>
            </a:r>
            <a:r>
              <a:rPr lang="en-US" sz="1700" dirty="0">
                <a:solidFill>
                  <a:srgbClr val="0000FF"/>
                </a:solidFill>
              </a:rPr>
              <a:t> </a:t>
            </a:r>
            <a:r>
              <a:rPr lang="en-US" sz="1700" dirty="0" smtClean="0">
                <a:solidFill>
                  <a:srgbClr val="0000FF"/>
                </a:solidFill>
              </a:rPr>
              <a:t> (</a:t>
            </a:r>
            <a:r>
              <a:rPr lang="en-US" sz="1700" dirty="0" smtClean="0"/>
              <a:t>more often seen </a:t>
            </a:r>
            <a:r>
              <a:rPr lang="en-US" sz="1700" dirty="0" smtClean="0"/>
              <a:t>in </a:t>
            </a:r>
            <a:r>
              <a:rPr lang="en-US" sz="1700" dirty="0"/>
              <a:t>Western </a:t>
            </a:r>
            <a:r>
              <a:rPr lang="en-US" sz="1700" dirty="0" smtClean="0"/>
              <a:t>cultures) </a:t>
            </a:r>
            <a:r>
              <a:rPr lang="en-US" sz="1700" dirty="0"/>
              <a:t>appears to promote the fundamental attribution error and the self-serving bias that help them to feel independent, competent and self-reliant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body" idx="1"/>
          </p:nvPr>
        </p:nvSpPr>
        <p:spPr>
          <a:xfrm>
            <a:off x="914400" y="762000"/>
            <a:ext cx="7924800" cy="5867400"/>
          </a:xfrm>
        </p:spPr>
        <p:txBody>
          <a:bodyPr/>
          <a:lstStyle/>
          <a:p>
            <a:pPr>
              <a:lnSpc>
                <a:spcPct val="90000"/>
              </a:lnSpc>
            </a:pPr>
            <a:r>
              <a:rPr lang="en-US" sz="1900" b="1" u="sng" dirty="0"/>
              <a:t> </a:t>
            </a:r>
            <a:r>
              <a:rPr lang="en-US" sz="1900" b="1" u="sng" dirty="0">
                <a:solidFill>
                  <a:srgbClr val="0000FF"/>
                </a:solidFill>
              </a:rPr>
              <a:t>19 </a:t>
            </a:r>
            <a:r>
              <a:rPr lang="en-US" sz="1900" b="1" dirty="0">
                <a:solidFill>
                  <a:srgbClr val="0000FF"/>
                </a:solidFill>
              </a:rPr>
              <a:t>(2 words)</a:t>
            </a:r>
            <a:r>
              <a:rPr lang="en-US" sz="1900" dirty="0"/>
              <a:t> refers to positive feelings toward </a:t>
            </a:r>
            <a:r>
              <a:rPr lang="en-US" sz="1900" dirty="0" smtClean="0"/>
              <a:t>another..</a:t>
            </a:r>
            <a:endParaRPr lang="en-US" sz="1900" dirty="0"/>
          </a:p>
          <a:p>
            <a:pPr>
              <a:lnSpc>
                <a:spcPct val="90000"/>
              </a:lnSpc>
            </a:pPr>
            <a:r>
              <a:rPr lang="en-US" sz="1900" b="1" dirty="0" smtClean="0">
                <a:solidFill>
                  <a:srgbClr val="0000FF"/>
                </a:solidFill>
              </a:rPr>
              <a:t>Physical attractiveness </a:t>
            </a:r>
            <a:r>
              <a:rPr lang="en-US" sz="1900" dirty="0" smtClean="0"/>
              <a:t>is </a:t>
            </a:r>
            <a:r>
              <a:rPr lang="en-US" sz="1900" dirty="0"/>
              <a:t>significant in attraction </a:t>
            </a:r>
            <a:r>
              <a:rPr lang="en-US" sz="1900" dirty="0" smtClean="0"/>
              <a:t>particularly </a:t>
            </a:r>
            <a:r>
              <a:rPr lang="en-US" sz="1900" dirty="0"/>
              <a:t>in the initial stages of dating. Being physically appealing appears to be more important in influencing “liking” for females than males. </a:t>
            </a:r>
            <a:endParaRPr lang="en-US" sz="1900" dirty="0" smtClean="0"/>
          </a:p>
          <a:p>
            <a:pPr>
              <a:lnSpc>
                <a:spcPct val="90000"/>
              </a:lnSpc>
            </a:pPr>
            <a:r>
              <a:rPr lang="en-US" sz="1900" dirty="0" smtClean="0"/>
              <a:t>The </a:t>
            </a:r>
            <a:r>
              <a:rPr lang="en-US" sz="1900" b="1" u="sng" dirty="0" smtClean="0"/>
              <a:t> </a:t>
            </a:r>
            <a:r>
              <a:rPr lang="en-US" sz="1900" b="1" u="sng" dirty="0">
                <a:solidFill>
                  <a:srgbClr val="0000FF"/>
                </a:solidFill>
              </a:rPr>
              <a:t>20 </a:t>
            </a:r>
            <a:r>
              <a:rPr lang="en-US" sz="1900" b="1" dirty="0">
                <a:solidFill>
                  <a:srgbClr val="0000FF"/>
                </a:solidFill>
              </a:rPr>
              <a:t>(2 words)</a:t>
            </a:r>
            <a:r>
              <a:rPr lang="en-US" sz="1900" dirty="0"/>
              <a:t> proposes </a:t>
            </a:r>
            <a:r>
              <a:rPr lang="en-US" sz="1900" dirty="0"/>
              <a:t>that males and females of approximately equal physical attractiveness are likely to select each other as partners.</a:t>
            </a:r>
          </a:p>
          <a:p>
            <a:pPr>
              <a:lnSpc>
                <a:spcPct val="90000"/>
              </a:lnSpc>
            </a:pPr>
            <a:r>
              <a:rPr lang="en-US" sz="1900" dirty="0" smtClean="0"/>
              <a:t>Research supports the </a:t>
            </a:r>
            <a:r>
              <a:rPr lang="en-US" sz="1900" dirty="0" smtClean="0"/>
              <a:t>hypothesis that </a:t>
            </a:r>
            <a:r>
              <a:rPr lang="en-US" sz="1900" dirty="0" smtClean="0"/>
              <a:t>“</a:t>
            </a:r>
            <a:r>
              <a:rPr lang="en-US" sz="1900" i="1" dirty="0" smtClean="0"/>
              <a:t>Birds of a feather tend to flock together</a:t>
            </a:r>
            <a:r>
              <a:rPr lang="en-US" sz="1900" dirty="0" smtClean="0"/>
              <a:t>”.  Th</a:t>
            </a:r>
            <a:r>
              <a:rPr lang="en-US" sz="1900" dirty="0" smtClean="0"/>
              <a:t>e most obvious explanation is that </a:t>
            </a:r>
            <a:r>
              <a:rPr lang="en-US" sz="1900" b="1" u="sng" dirty="0" smtClean="0">
                <a:solidFill>
                  <a:srgbClr val="0000FF"/>
                </a:solidFill>
              </a:rPr>
              <a:t>21 </a:t>
            </a:r>
            <a:r>
              <a:rPr lang="en-US" sz="1900" dirty="0" smtClean="0">
                <a:solidFill>
                  <a:srgbClr val="0000FF"/>
                </a:solidFill>
              </a:rPr>
              <a:t> </a:t>
            </a:r>
            <a:r>
              <a:rPr lang="en-US" sz="1900" dirty="0"/>
              <a:t>causes </a:t>
            </a:r>
            <a:r>
              <a:rPr lang="en-US" sz="1900" dirty="0" smtClean="0"/>
              <a:t>attraction</a:t>
            </a:r>
            <a:r>
              <a:rPr lang="en-US" sz="1900" dirty="0" smtClean="0"/>
              <a:t>.   The connection is strengthened because people who become close modify their attitudes to become more similar</a:t>
            </a:r>
            <a:r>
              <a:rPr lang="mr-IN" sz="1900" dirty="0" smtClean="0"/>
              <a:t>…</a:t>
            </a:r>
            <a:r>
              <a:rPr lang="en-US" sz="1900" dirty="0" smtClean="0"/>
              <a:t>a phenomena called</a:t>
            </a:r>
            <a:r>
              <a:rPr lang="en-US" sz="1900" dirty="0" smtClean="0"/>
              <a:t>, attitude </a:t>
            </a:r>
            <a:r>
              <a:rPr lang="en-US" sz="1900" b="1" u="sng" dirty="0" smtClean="0">
                <a:solidFill>
                  <a:srgbClr val="0000FF"/>
                </a:solidFill>
              </a:rPr>
              <a:t> </a:t>
            </a:r>
            <a:r>
              <a:rPr lang="en-US" sz="1900" b="1" u="sng" dirty="0">
                <a:solidFill>
                  <a:srgbClr val="0000FF"/>
                </a:solidFill>
              </a:rPr>
              <a:t>22 </a:t>
            </a:r>
            <a:r>
              <a:rPr lang="en-US" sz="1900" dirty="0"/>
              <a:t>.</a:t>
            </a:r>
          </a:p>
          <a:p>
            <a:pPr>
              <a:lnSpc>
                <a:spcPct val="90000"/>
              </a:lnSpc>
            </a:pPr>
            <a:r>
              <a:rPr lang="en-US" sz="1900" dirty="0">
                <a:solidFill>
                  <a:srgbClr val="0000FF"/>
                </a:solidFill>
              </a:rPr>
              <a:t>Reciprocity</a:t>
            </a:r>
            <a:r>
              <a:rPr lang="en-US" sz="1900" dirty="0"/>
              <a:t> </a:t>
            </a:r>
            <a:r>
              <a:rPr lang="en-US" sz="1900" dirty="0" smtClean="0"/>
              <a:t>is </a:t>
            </a:r>
            <a:r>
              <a:rPr lang="en-US" sz="1900" dirty="0"/>
              <a:t>liking those who show that they </a:t>
            </a:r>
            <a:r>
              <a:rPr lang="en-US" sz="1900" b="1" u="sng" dirty="0">
                <a:solidFill>
                  <a:srgbClr val="0000FF"/>
                </a:solidFill>
              </a:rPr>
              <a:t> 23</a:t>
            </a:r>
            <a:r>
              <a:rPr lang="en-US" sz="1900" b="1" u="sng" dirty="0"/>
              <a:t> </a:t>
            </a:r>
            <a:r>
              <a:rPr lang="en-US" sz="1900" dirty="0"/>
              <a:t> you.  In romantic relationships, reciprocity often extends to idealizing one’s partner</a:t>
            </a:r>
            <a:r>
              <a:rPr lang="en-US" sz="1900" dirty="0" smtClean="0"/>
              <a:t>…</a:t>
            </a:r>
          </a:p>
          <a:p>
            <a:pPr>
              <a:lnSpc>
                <a:spcPct val="90000"/>
              </a:lnSpc>
            </a:pPr>
            <a:r>
              <a:rPr lang="en-US" sz="1900" dirty="0" err="1" smtClean="0">
                <a:solidFill>
                  <a:srgbClr val="0000FF"/>
                </a:solidFill>
              </a:rPr>
              <a:t>Berscheid</a:t>
            </a:r>
            <a:r>
              <a:rPr lang="en-US" sz="1900" dirty="0" smtClean="0">
                <a:solidFill>
                  <a:srgbClr val="0000FF"/>
                </a:solidFill>
              </a:rPr>
              <a:t> &amp; </a:t>
            </a:r>
            <a:r>
              <a:rPr lang="en-US" sz="1900" dirty="0">
                <a:solidFill>
                  <a:srgbClr val="0000FF"/>
                </a:solidFill>
              </a:rPr>
              <a:t>Hatfield</a:t>
            </a:r>
            <a:r>
              <a:rPr lang="en-US" sz="1900" dirty="0"/>
              <a:t> have distinguished </a:t>
            </a:r>
            <a:r>
              <a:rPr lang="en-US" sz="1900" dirty="0" err="1" smtClean="0"/>
              <a:t>betw</a:t>
            </a:r>
            <a:r>
              <a:rPr lang="en-US" sz="1900" dirty="0" smtClean="0"/>
              <a:t> </a:t>
            </a:r>
            <a:r>
              <a:rPr lang="en-US" sz="1900" dirty="0"/>
              <a:t>passionate and companionate love.  </a:t>
            </a:r>
            <a:r>
              <a:rPr lang="en-US" sz="1900" dirty="0">
                <a:solidFill>
                  <a:srgbClr val="0000FF"/>
                </a:solidFill>
              </a:rPr>
              <a:t>Passionate love</a:t>
            </a:r>
            <a:r>
              <a:rPr lang="en-US" sz="1900" dirty="0"/>
              <a:t> is a </a:t>
            </a:r>
            <a:r>
              <a:rPr lang="en-US" sz="1900" b="1" u="sng" dirty="0"/>
              <a:t> </a:t>
            </a:r>
            <a:r>
              <a:rPr lang="en-US" sz="1900" b="1" u="sng" dirty="0">
                <a:solidFill>
                  <a:srgbClr val="0000FF"/>
                </a:solidFill>
              </a:rPr>
              <a:t>24 </a:t>
            </a:r>
            <a:r>
              <a:rPr lang="en-US" sz="1900" b="1" dirty="0">
                <a:solidFill>
                  <a:srgbClr val="0000FF"/>
                </a:solidFill>
              </a:rPr>
              <a:t>(2 words</a:t>
            </a:r>
            <a:r>
              <a:rPr lang="en-US" sz="1900" b="1" dirty="0"/>
              <a:t>)</a:t>
            </a:r>
            <a:r>
              <a:rPr lang="en-US" sz="1900" dirty="0"/>
              <a:t> in another that includes tender sexual feelings and the agony and ecstasy of intense emotion.  </a:t>
            </a:r>
            <a:r>
              <a:rPr lang="en-US" sz="1900" dirty="0">
                <a:solidFill>
                  <a:srgbClr val="0000FF"/>
                </a:solidFill>
              </a:rPr>
              <a:t>Companionate love</a:t>
            </a:r>
            <a:r>
              <a:rPr lang="en-US" sz="1900" dirty="0"/>
              <a:t> is warm, trusting, </a:t>
            </a:r>
            <a:r>
              <a:rPr lang="en-US" sz="1900" b="1" u="sng" dirty="0"/>
              <a:t> </a:t>
            </a:r>
            <a:r>
              <a:rPr lang="en-US" sz="1900" b="1" u="sng" dirty="0">
                <a:solidFill>
                  <a:srgbClr val="0000FF"/>
                </a:solidFill>
              </a:rPr>
              <a:t>25 </a:t>
            </a:r>
            <a:r>
              <a:rPr lang="en-US" sz="1900" dirty="0">
                <a:solidFill>
                  <a:srgbClr val="0000FF"/>
                </a:solidFill>
              </a:rPr>
              <a:t> affection</a:t>
            </a:r>
            <a:r>
              <a:rPr lang="en-US" sz="1900" dirty="0"/>
              <a:t> for another whose life is deeply intertwined with one’s own. These may coexist, but not necessarily. Cultures vary in their emphasis on passionate love as a prerequisite for marriage.</a:t>
            </a:r>
          </a:p>
        </p:txBody>
      </p:sp>
      <p:sp>
        <p:nvSpPr>
          <p:cNvPr id="13319"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13320" name="Rectangle 8"/>
          <p:cNvSpPr>
            <a:spLocks noGrp="1" noChangeArrowheads="1"/>
          </p:cNvSpPr>
          <p:nvPr>
            <p:ph type="title"/>
          </p:nvPr>
        </p:nvSpPr>
        <p:spPr>
          <a:xfrm>
            <a:off x="914400" y="304800"/>
            <a:ext cx="7772400" cy="457200"/>
          </a:xfrm>
          <a:noFill/>
          <a:ln/>
        </p:spPr>
        <p:txBody>
          <a:bodyPr/>
          <a:lstStyle/>
          <a:p>
            <a:r>
              <a:rPr lang="en-US" sz="2400" b="1">
                <a:solidFill>
                  <a:schemeClr val="tx1"/>
                </a:solidFill>
              </a:rPr>
              <a:t>Close Relationships: Liking and Loving</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066800" y="381000"/>
            <a:ext cx="7620000" cy="457200"/>
          </a:xfrm>
        </p:spPr>
        <p:txBody>
          <a:bodyPr/>
          <a:lstStyle/>
          <a:p>
            <a:r>
              <a:rPr lang="en-US" sz="2400" b="1" dirty="0">
                <a:solidFill>
                  <a:schemeClr val="tx1"/>
                </a:solidFill>
              </a:rPr>
              <a:t>Close Relationships: Liking and </a:t>
            </a:r>
            <a:r>
              <a:rPr lang="en-US" sz="2400" b="1" dirty="0" smtClean="0">
                <a:solidFill>
                  <a:schemeClr val="tx1"/>
                </a:solidFill>
              </a:rPr>
              <a:t>Loving</a:t>
            </a:r>
            <a:endParaRPr lang="en-US" sz="2400" b="1" dirty="0">
              <a:solidFill>
                <a:schemeClr val="tx1"/>
              </a:solidFill>
            </a:endParaRPr>
          </a:p>
        </p:txBody>
      </p:sp>
      <p:sp>
        <p:nvSpPr>
          <p:cNvPr id="92163" name="Rectangle 3"/>
          <p:cNvSpPr>
            <a:spLocks noGrp="1" noChangeArrowheads="1"/>
          </p:cNvSpPr>
          <p:nvPr>
            <p:ph type="body" idx="1"/>
          </p:nvPr>
        </p:nvSpPr>
        <p:spPr>
          <a:xfrm>
            <a:off x="914400" y="838200"/>
            <a:ext cx="7924800" cy="5638800"/>
          </a:xfrm>
        </p:spPr>
        <p:txBody>
          <a:bodyPr/>
          <a:lstStyle/>
          <a:p>
            <a:r>
              <a:rPr lang="en-US" sz="2100" dirty="0" smtClean="0"/>
              <a:t>Passionate loving produces powerful changes in thinking, emotion &amp; behavior. Brain imaging research indicates that when people think about someone they are passionately in love with, </a:t>
            </a:r>
            <a:r>
              <a:rPr lang="en-US" sz="2100" b="1" u="sng" dirty="0" smtClean="0">
                <a:solidFill>
                  <a:srgbClr val="0000FF"/>
                </a:solidFill>
              </a:rPr>
              <a:t>26 </a:t>
            </a:r>
            <a:r>
              <a:rPr lang="en-US" sz="2100" dirty="0" smtClean="0"/>
              <a:t>circuits known also to be activated by cocaine and addictive drugs are activated.   This explains why passionate love sometimes resembles </a:t>
            </a:r>
            <a:r>
              <a:rPr lang="en-US" sz="2100" b="1" u="sng" dirty="0" smtClean="0">
                <a:solidFill>
                  <a:srgbClr val="0000FF"/>
                </a:solidFill>
              </a:rPr>
              <a:t>27</a:t>
            </a:r>
            <a:r>
              <a:rPr lang="en-US" sz="2100" dirty="0" smtClean="0"/>
              <a:t>.</a:t>
            </a:r>
            <a:endParaRPr lang="en-US" sz="2100" dirty="0"/>
          </a:p>
          <a:p>
            <a:r>
              <a:rPr lang="en-US" sz="2100" dirty="0" err="1">
                <a:solidFill>
                  <a:srgbClr val="0000FF"/>
                </a:solidFill>
              </a:rPr>
              <a:t>Hazan</a:t>
            </a:r>
            <a:r>
              <a:rPr lang="en-US" sz="2100" dirty="0">
                <a:solidFill>
                  <a:srgbClr val="0000FF"/>
                </a:solidFill>
              </a:rPr>
              <a:t> and Shaver’s</a:t>
            </a:r>
            <a:r>
              <a:rPr lang="en-US" sz="2100" dirty="0"/>
              <a:t> theory suggests that love relationships in adulthood mimic </a:t>
            </a:r>
            <a:r>
              <a:rPr lang="en-US" sz="2100" dirty="0">
                <a:solidFill>
                  <a:srgbClr val="0000FF"/>
                </a:solidFill>
              </a:rPr>
              <a:t>attachment patterns</a:t>
            </a:r>
            <a:r>
              <a:rPr lang="en-US" sz="2100" dirty="0"/>
              <a:t> in infancy/childhood. Those with </a:t>
            </a:r>
            <a:r>
              <a:rPr lang="en-US" sz="2100" b="1" u="sng" dirty="0">
                <a:solidFill>
                  <a:srgbClr val="0000FF"/>
                </a:solidFill>
              </a:rPr>
              <a:t>28</a:t>
            </a:r>
            <a:r>
              <a:rPr lang="en-US" sz="2100" dirty="0">
                <a:solidFill>
                  <a:srgbClr val="0000FF"/>
                </a:solidFill>
              </a:rPr>
              <a:t> attachments</a:t>
            </a:r>
            <a:r>
              <a:rPr lang="en-US" sz="2100" dirty="0"/>
              <a:t> to parents find it relatively easy to get close to </a:t>
            </a:r>
            <a:r>
              <a:rPr lang="en-US" sz="2100" dirty="0" smtClean="0"/>
              <a:t>others &amp; describe their </a:t>
            </a:r>
            <a:r>
              <a:rPr lang="en-US" sz="2100" dirty="0"/>
              <a:t>love relations as trusting.</a:t>
            </a:r>
          </a:p>
          <a:p>
            <a:r>
              <a:rPr lang="en-US" sz="2100" dirty="0"/>
              <a:t>Cross-cultural similarities in the characteristics that </a:t>
            </a:r>
            <a:r>
              <a:rPr lang="en-US" sz="2100" dirty="0" smtClean="0"/>
              <a:t>heterosexuals seek </a:t>
            </a:r>
            <a:r>
              <a:rPr lang="en-US" sz="2100" dirty="0"/>
              <a:t>in </a:t>
            </a:r>
            <a:r>
              <a:rPr lang="en-US" sz="2100" dirty="0" smtClean="0"/>
              <a:t>mates support </a:t>
            </a:r>
            <a:r>
              <a:rPr lang="en-US" sz="2100" dirty="0"/>
              <a:t>an </a:t>
            </a:r>
            <a:r>
              <a:rPr lang="en-US" sz="2100" dirty="0">
                <a:solidFill>
                  <a:srgbClr val="0000FF"/>
                </a:solidFill>
              </a:rPr>
              <a:t>evolutionary perspective on love</a:t>
            </a:r>
            <a:r>
              <a:rPr lang="en-US" sz="2100" dirty="0"/>
              <a:t>.  According to this theory</a:t>
            </a:r>
            <a:r>
              <a:rPr lang="en-US" sz="2100" dirty="0" smtClean="0"/>
              <a:t>, characteristics </a:t>
            </a:r>
            <a:r>
              <a:rPr lang="en-US" sz="2100" dirty="0"/>
              <a:t>such as </a:t>
            </a:r>
            <a:r>
              <a:rPr lang="en-US" sz="2100" dirty="0" smtClean="0"/>
              <a:t>youthful attractiveness (males); status and </a:t>
            </a:r>
            <a:r>
              <a:rPr lang="en-US" sz="2100" b="1" u="sng" dirty="0">
                <a:solidFill>
                  <a:srgbClr val="0000FF"/>
                </a:solidFill>
              </a:rPr>
              <a:t> 29 </a:t>
            </a:r>
            <a:r>
              <a:rPr lang="en-US" sz="2100" dirty="0" smtClean="0"/>
              <a:t>potential </a:t>
            </a:r>
            <a:r>
              <a:rPr lang="en-US" sz="2100" dirty="0" smtClean="0"/>
              <a:t>(females)</a:t>
            </a:r>
            <a:r>
              <a:rPr lang="en-US" sz="2100" dirty="0" smtClean="0"/>
              <a:t> </a:t>
            </a:r>
            <a:r>
              <a:rPr lang="en-US" sz="2100" dirty="0"/>
              <a:t>are attractive because they are indicators of greater </a:t>
            </a:r>
            <a:r>
              <a:rPr lang="en-US" sz="2100" dirty="0" smtClean="0"/>
              <a:t>reproductive potential </a:t>
            </a:r>
            <a:r>
              <a:rPr lang="en-US" sz="2100" dirty="0"/>
              <a:t>and ability to invest material resources in children</a:t>
            </a:r>
            <a:r>
              <a:rPr lang="en-US" sz="2100" i="1"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6"/>
          <p:cNvSpPr>
            <a:spLocks noGrp="1" noChangeArrowheads="1"/>
          </p:cNvSpPr>
          <p:nvPr>
            <p:ph type="body" idx="1"/>
          </p:nvPr>
        </p:nvSpPr>
        <p:spPr>
          <a:xfrm>
            <a:off x="914400" y="838200"/>
            <a:ext cx="7848600" cy="5638800"/>
          </a:xfrm>
        </p:spPr>
        <p:txBody>
          <a:bodyPr/>
          <a:lstStyle/>
          <a:p>
            <a:pPr>
              <a:lnSpc>
                <a:spcPct val="110000"/>
              </a:lnSpc>
            </a:pPr>
            <a:r>
              <a:rPr lang="en-US" sz="1900" b="1" dirty="0">
                <a:solidFill>
                  <a:srgbClr val="0000FF"/>
                </a:solidFill>
              </a:rPr>
              <a:t>Attitudes</a:t>
            </a:r>
            <a:r>
              <a:rPr lang="en-US" sz="1900" dirty="0"/>
              <a:t> are positive or negative evaluations of objects of </a:t>
            </a:r>
            <a:r>
              <a:rPr lang="en-US" sz="1900" b="1" u="sng" dirty="0"/>
              <a:t> </a:t>
            </a:r>
            <a:r>
              <a:rPr lang="en-US" sz="1900" b="1" u="sng" dirty="0">
                <a:solidFill>
                  <a:srgbClr val="0000FF"/>
                </a:solidFill>
              </a:rPr>
              <a:t>30</a:t>
            </a:r>
            <a:r>
              <a:rPr lang="en-US" sz="1900" dirty="0">
                <a:solidFill>
                  <a:srgbClr val="0000FF"/>
                </a:solidFill>
              </a:rPr>
              <a:t>.</a:t>
            </a:r>
            <a:r>
              <a:rPr lang="en-US" sz="1900" dirty="0"/>
              <a:t>   </a:t>
            </a:r>
            <a:r>
              <a:rPr lang="en-US" sz="1900" dirty="0" smtClean="0"/>
              <a:t>Attitudes </a:t>
            </a:r>
            <a:r>
              <a:rPr lang="en-US" sz="1900" dirty="0"/>
              <a:t>have </a:t>
            </a:r>
            <a:r>
              <a:rPr lang="en-US" sz="1900" dirty="0">
                <a:solidFill>
                  <a:srgbClr val="0000FF"/>
                </a:solidFill>
              </a:rPr>
              <a:t>cognitive,</a:t>
            </a:r>
            <a:r>
              <a:rPr lang="en-US" sz="1900" b="1" u="sng" dirty="0">
                <a:solidFill>
                  <a:srgbClr val="0000FF"/>
                </a:solidFill>
              </a:rPr>
              <a:t> 31 </a:t>
            </a:r>
            <a:r>
              <a:rPr lang="en-US" sz="1900" dirty="0">
                <a:solidFill>
                  <a:srgbClr val="0000FF"/>
                </a:solidFill>
              </a:rPr>
              <a:t>, and behavioral components</a:t>
            </a:r>
            <a:r>
              <a:rPr lang="en-US" sz="1900" dirty="0"/>
              <a:t>.</a:t>
            </a:r>
          </a:p>
          <a:p>
            <a:pPr>
              <a:lnSpc>
                <a:spcPct val="110000"/>
              </a:lnSpc>
            </a:pPr>
            <a:r>
              <a:rPr lang="en-US" sz="1900" dirty="0"/>
              <a:t>It is important to remember that attitudes </a:t>
            </a:r>
            <a:r>
              <a:rPr lang="en-US" sz="1900" dirty="0" smtClean="0"/>
              <a:t>create a</a:t>
            </a:r>
            <a:r>
              <a:rPr lang="en-US" sz="1900" dirty="0" smtClean="0">
                <a:solidFill>
                  <a:srgbClr val="0000FF"/>
                </a:solidFill>
              </a:rPr>
              <a:t> </a:t>
            </a:r>
            <a:r>
              <a:rPr lang="en-US" sz="1900" b="1" dirty="0" smtClean="0">
                <a:solidFill>
                  <a:srgbClr val="0000FF"/>
                </a:solidFill>
              </a:rPr>
              <a:t>predisposition to </a:t>
            </a:r>
            <a:r>
              <a:rPr lang="en-US" sz="1900" b="1" dirty="0">
                <a:solidFill>
                  <a:srgbClr val="0000FF"/>
                </a:solidFill>
              </a:rPr>
              <a:t>act </a:t>
            </a:r>
            <a:r>
              <a:rPr lang="en-US" sz="1900" dirty="0"/>
              <a:t>in certain ways.  </a:t>
            </a:r>
            <a:r>
              <a:rPr lang="en-US" sz="1900" dirty="0" smtClean="0"/>
              <a:t>However, attitudes </a:t>
            </a:r>
            <a:r>
              <a:rPr lang="en-US" sz="1900" dirty="0"/>
              <a:t>and behavior are not as </a:t>
            </a:r>
            <a:r>
              <a:rPr lang="en-US" sz="1900" dirty="0" smtClean="0"/>
              <a:t>correlated </a:t>
            </a:r>
            <a:r>
              <a:rPr lang="en-US" sz="1900" dirty="0"/>
              <a:t>as one might assume, in part because </a:t>
            </a:r>
            <a:r>
              <a:rPr lang="en-US" sz="1900" b="1" dirty="0">
                <a:solidFill>
                  <a:srgbClr val="0000FF"/>
                </a:solidFill>
              </a:rPr>
              <a:t>attitude</a:t>
            </a:r>
            <a:r>
              <a:rPr lang="en-US" sz="1900" dirty="0"/>
              <a:t> </a:t>
            </a:r>
            <a:r>
              <a:rPr lang="en-US" sz="1900" b="1" u="sng" dirty="0">
                <a:solidFill>
                  <a:srgbClr val="0000FF"/>
                </a:solidFill>
              </a:rPr>
              <a:t>32 </a:t>
            </a:r>
            <a:r>
              <a:rPr lang="en-US" sz="1900" dirty="0" smtClean="0"/>
              <a:t>and </a:t>
            </a:r>
            <a:r>
              <a:rPr lang="en-US" sz="1900" b="1" dirty="0" smtClean="0"/>
              <a:t>situational </a:t>
            </a:r>
            <a:r>
              <a:rPr lang="en-US" sz="1900" b="1" dirty="0" smtClean="0"/>
              <a:t>constraints </a:t>
            </a:r>
            <a:r>
              <a:rPr lang="en-US" sz="1900" dirty="0" smtClean="0"/>
              <a:t>can </a:t>
            </a:r>
            <a:r>
              <a:rPr lang="en-US" sz="1900" dirty="0" smtClean="0"/>
              <a:t>vary</a:t>
            </a:r>
            <a:r>
              <a:rPr lang="en-US" sz="1900" dirty="0"/>
              <a:t>. </a:t>
            </a:r>
          </a:p>
          <a:p>
            <a:pPr>
              <a:lnSpc>
                <a:spcPct val="110000"/>
              </a:lnSpc>
            </a:pPr>
            <a:r>
              <a:rPr lang="en-US" sz="1900" dirty="0"/>
              <a:t>Research has indicated that there are many factors at play in </a:t>
            </a:r>
            <a:r>
              <a:rPr lang="en-US" sz="1900" dirty="0">
                <a:solidFill>
                  <a:srgbClr val="0000FF"/>
                </a:solidFill>
              </a:rPr>
              <a:t>attitude change</a:t>
            </a:r>
            <a:r>
              <a:rPr lang="en-US" sz="1900" dirty="0"/>
              <a:t>.  </a:t>
            </a:r>
          </a:p>
          <a:p>
            <a:pPr lvl="1">
              <a:lnSpc>
                <a:spcPct val="110000"/>
              </a:lnSpc>
            </a:pPr>
            <a:r>
              <a:rPr lang="en-US" sz="1700" dirty="0"/>
              <a:t>A </a:t>
            </a:r>
            <a:r>
              <a:rPr lang="en-US" sz="1700" b="1" u="sng" dirty="0">
                <a:solidFill>
                  <a:srgbClr val="0000FF"/>
                </a:solidFill>
              </a:rPr>
              <a:t> 33 </a:t>
            </a:r>
            <a:r>
              <a:rPr lang="en-US" sz="1700" dirty="0"/>
              <a:t> of communication who is seen as </a:t>
            </a:r>
            <a:r>
              <a:rPr lang="en-US" sz="1700" dirty="0">
                <a:solidFill>
                  <a:srgbClr val="0000FF"/>
                </a:solidFill>
              </a:rPr>
              <a:t>credible, expert, trustworthy, likable, and physically attractive</a:t>
            </a:r>
            <a:r>
              <a:rPr lang="en-US" sz="1700" dirty="0"/>
              <a:t> tends to be relatively effective in stimulating attitude change (persuasive).</a:t>
            </a:r>
          </a:p>
          <a:p>
            <a:pPr lvl="1">
              <a:lnSpc>
                <a:spcPct val="110000"/>
              </a:lnSpc>
            </a:pPr>
            <a:r>
              <a:rPr lang="en-US" sz="1700" dirty="0"/>
              <a:t>Although there are some situational limitations, </a:t>
            </a:r>
            <a:r>
              <a:rPr lang="en-US" sz="1700" b="1" u="sng" dirty="0">
                <a:solidFill>
                  <a:srgbClr val="0000FF"/>
                </a:solidFill>
              </a:rPr>
              <a:t>34 (#)-</a:t>
            </a:r>
            <a:r>
              <a:rPr lang="en-US" sz="1700" dirty="0">
                <a:solidFill>
                  <a:srgbClr val="0000FF"/>
                </a:solidFill>
              </a:rPr>
              <a:t>sided arguments</a:t>
            </a:r>
            <a:r>
              <a:rPr lang="en-US" sz="1700" dirty="0"/>
              <a:t> and </a:t>
            </a:r>
            <a:r>
              <a:rPr lang="en-US" sz="1700" b="1" u="sng" dirty="0"/>
              <a:t> </a:t>
            </a:r>
            <a:r>
              <a:rPr lang="en-US" sz="1700" b="1" u="sng" dirty="0">
                <a:solidFill>
                  <a:srgbClr val="0000FF"/>
                </a:solidFill>
              </a:rPr>
              <a:t>35 </a:t>
            </a:r>
            <a:r>
              <a:rPr lang="en-US" sz="1700" b="1" u="sng" dirty="0" smtClean="0">
                <a:solidFill>
                  <a:srgbClr val="0000FF"/>
                </a:solidFill>
              </a:rPr>
              <a:t> </a:t>
            </a:r>
            <a:r>
              <a:rPr lang="en-US" sz="1700" b="1" dirty="0" smtClean="0">
                <a:solidFill>
                  <a:srgbClr val="0000FF"/>
                </a:solidFill>
              </a:rPr>
              <a:t>appeals</a:t>
            </a:r>
            <a:r>
              <a:rPr lang="en-US" sz="1700" dirty="0" smtClean="0"/>
              <a:t> </a:t>
            </a:r>
            <a:r>
              <a:rPr lang="en-US" sz="1700" dirty="0"/>
              <a:t>are effective </a:t>
            </a:r>
            <a:r>
              <a:rPr lang="en-US" sz="1700" dirty="0">
                <a:solidFill>
                  <a:srgbClr val="0000FF"/>
                </a:solidFill>
              </a:rPr>
              <a:t>message factors</a:t>
            </a:r>
            <a:r>
              <a:rPr lang="en-US" sz="1700" dirty="0"/>
              <a:t> in persuasive communication.</a:t>
            </a:r>
          </a:p>
          <a:p>
            <a:pPr lvl="1">
              <a:lnSpc>
                <a:spcPct val="110000"/>
              </a:lnSpc>
            </a:pPr>
            <a:r>
              <a:rPr lang="en-US" sz="1700" dirty="0">
                <a:solidFill>
                  <a:srgbClr val="0000FF"/>
                </a:solidFill>
              </a:rPr>
              <a:t>Receiver factors</a:t>
            </a:r>
            <a:r>
              <a:rPr lang="en-US" sz="1700" dirty="0"/>
              <a:t> are individual qualities affecting the likelihood of persuasion in the person receiving the message.  Personality, </a:t>
            </a:r>
            <a:r>
              <a:rPr lang="en-US" sz="1700" dirty="0" smtClean="0"/>
              <a:t>Being </a:t>
            </a:r>
            <a:r>
              <a:rPr lang="en-US" sz="1700" dirty="0">
                <a:solidFill>
                  <a:srgbClr val="0000FF"/>
                </a:solidFill>
              </a:rPr>
              <a:t>forewarned </a:t>
            </a:r>
            <a:r>
              <a:rPr lang="en-US" sz="1700" dirty="0"/>
              <a:t>of a persuasive </a:t>
            </a:r>
            <a:r>
              <a:rPr lang="en-US" sz="1700" dirty="0" smtClean="0"/>
              <a:t>attempt, </a:t>
            </a:r>
            <a:r>
              <a:rPr lang="en-US" sz="1700" dirty="0"/>
              <a:t>and </a:t>
            </a:r>
            <a:r>
              <a:rPr lang="en-US" sz="1700" dirty="0">
                <a:solidFill>
                  <a:srgbClr val="0000FF"/>
                </a:solidFill>
              </a:rPr>
              <a:t>strength of one’s attitudes</a:t>
            </a:r>
            <a:r>
              <a:rPr lang="en-US" sz="1700" dirty="0"/>
              <a:t> are consider receiver factors. </a:t>
            </a:r>
          </a:p>
        </p:txBody>
      </p:sp>
      <p:sp>
        <p:nvSpPr>
          <p:cNvPr id="16391" name="Text Box 7"/>
          <p:cNvSpPr txBox="1">
            <a:spLocks noChangeArrowheads="1"/>
          </p:cNvSpPr>
          <p:nvPr/>
        </p:nvSpPr>
        <p:spPr bwMode="auto">
          <a:xfrm>
            <a:off x="0" y="27305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0" hangingPunct="0"/>
            <a:endParaRPr lang="en-US" sz="2100" b="1">
              <a:latin typeface="Arial" charset="0"/>
            </a:endParaRPr>
          </a:p>
        </p:txBody>
      </p:sp>
      <p:sp>
        <p:nvSpPr>
          <p:cNvPr id="16392" name="Rectangle 8"/>
          <p:cNvSpPr>
            <a:spLocks noGrp="1" noChangeArrowheads="1"/>
          </p:cNvSpPr>
          <p:nvPr>
            <p:ph type="title"/>
          </p:nvPr>
        </p:nvSpPr>
        <p:spPr>
          <a:xfrm>
            <a:off x="914400" y="304800"/>
            <a:ext cx="7772400" cy="457200"/>
          </a:xfrm>
          <a:noFill/>
          <a:ln/>
        </p:spPr>
        <p:txBody>
          <a:bodyPr/>
          <a:lstStyle/>
          <a:p>
            <a:r>
              <a:rPr lang="en-US" sz="2400" b="1" dirty="0">
                <a:solidFill>
                  <a:schemeClr val="tx1"/>
                </a:solidFill>
              </a:rPr>
              <a:t>Attitudes and Attitude </a:t>
            </a:r>
            <a:r>
              <a:rPr lang="en-US" sz="2400" b="1" dirty="0" smtClean="0">
                <a:solidFill>
                  <a:schemeClr val="tx1"/>
                </a:solidFill>
              </a:rPr>
              <a:t>Change/Persuasion</a:t>
            </a:r>
            <a:endParaRPr lang="en-US" sz="2400" dirty="0"/>
          </a:p>
        </p:txBody>
      </p:sp>
    </p:spTree>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\\Rye\apps\WAPPS\Office2k\PFiles\MSOffice\Template\PDesigns\NOTEBOOK.POT</Template>
  <TotalTime>11011</TotalTime>
  <Words>2103</Words>
  <Application>Microsoft Macintosh PowerPoint</Application>
  <PresentationFormat>On-screen Show (4:3)</PresentationFormat>
  <Paragraphs>90</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NOTEBOOK</vt:lpstr>
      <vt:lpstr>Chapter 12  Social Behavior</vt:lpstr>
      <vt:lpstr>Social Psychology</vt:lpstr>
      <vt:lpstr>Forming Impressions of Others</vt:lpstr>
      <vt:lpstr>Forming Impressions of Others 2</vt:lpstr>
      <vt:lpstr>Attribution Processes: Explaining Behavior</vt:lpstr>
      <vt:lpstr>Biases in Attribution</vt:lpstr>
      <vt:lpstr>Close Relationships: Liking and Loving</vt:lpstr>
      <vt:lpstr>Close Relationships: Liking and Loving</vt:lpstr>
      <vt:lpstr>Attitudes and Attitude Change/Persuasion</vt:lpstr>
      <vt:lpstr>Attitude Change 2</vt:lpstr>
      <vt:lpstr>Yielding to Others</vt:lpstr>
      <vt:lpstr>Yielding to Others</vt:lpstr>
      <vt:lpstr>Yielding to Others 3</vt:lpstr>
      <vt:lpstr>Behavior in Groups</vt:lpstr>
      <vt:lpstr>Behaving in Groups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Social Behavior (Wetien)</dc:title>
  <dc:creator>Francis Craig (adpated from Josh Barinstein)</dc:creator>
  <cp:lastModifiedBy>Craig Family</cp:lastModifiedBy>
  <cp:revision>98</cp:revision>
  <dcterms:created xsi:type="dcterms:W3CDTF">2000-08-02T21:09:46Z</dcterms:created>
  <dcterms:modified xsi:type="dcterms:W3CDTF">2019-11-05T20:53:58Z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fcraig@mnsfld.edu</vt:lpwstr>
  </property>
  <property fmtid="{D5CDD505-2E9C-101B-9397-08002B2CF9AE}" pid="8" name="HomePage">
    <vt:lpwstr>http://www.mnsfld.edu/~fcraig/Teaching/PSY101-Online/psy101-online.html</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4</vt:i4>
  </property>
  <property fmtid="{D5CDD505-2E9C-101B-9397-08002B2CF9AE}" pid="19" name="ShowNotes">
    <vt:bool>false</vt:bool>
  </property>
  <property fmtid="{D5CDD505-2E9C-101B-9397-08002B2CF9AE}" pid="20" name="NavBtnPos">
    <vt:i4>1</vt:i4>
  </property>
  <property fmtid="{D5CDD505-2E9C-101B-9397-08002B2CF9AE}" pid="21" name="OutputDir">
    <vt:lpwstr>C:\WINDOWS\Profiles\Francis W. Craig\My Documents\teaching\PY101-ONLINE\Chapter 16</vt:lpwstr>
  </property>
</Properties>
</file>