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0" r:id="rId4"/>
    <p:sldId id="282" r:id="rId5"/>
    <p:sldId id="283" r:id="rId6"/>
    <p:sldId id="265" r:id="rId7"/>
    <p:sldId id="267" r:id="rId8"/>
    <p:sldId id="270" r:id="rId9"/>
    <p:sldId id="274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8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9D848F6-E02E-BA4D-A62C-652A0263F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78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D2B-FF01-5346-957C-8107ED86CD2A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DF061-9CBB-A642-9736-F2543B5F8579}" type="slidenum">
              <a:rPr lang="en-US"/>
              <a:pPr/>
              <a:t>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05A0A-6F28-314C-9BC4-79845138C03E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3900" y="0"/>
            <a:ext cx="2946400" cy="22098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5029200" cy="685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03E8E-ADDD-FE44-AFF8-496AB2BD1F7C}" type="slidenum">
              <a:rPr lang="en-US"/>
              <a:pPr/>
              <a:t>6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17A4E-3318-B140-B238-2B6E8A5E7684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4700" y="228600"/>
            <a:ext cx="2844800" cy="21336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5486400" cy="6705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216E8-BC37-924C-8137-41763D2D013D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8C004-F58E-B24F-9859-18F136EF42C7}" type="slidenum">
              <a:rPr lang="en-US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0C3B1-68A5-8C47-9EC7-EDE4B53F5D15}" type="slidenum">
              <a:rPr lang="en-US"/>
              <a:pPr/>
              <a:t>10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37A94-7255-B641-AB5C-0DF7550B6007}" type="slidenum">
              <a:rPr lang="en-US"/>
              <a:pPr/>
              <a:t>11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23907" name="Picture 1027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23909" name="Picture 1029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3912" name="Rectangle 103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842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3913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2663" y="60960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3914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6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E89AE4EB-513F-6D42-B28F-6D3F0604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6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1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4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1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79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12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97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122884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85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Times New Roman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Times New Roman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81400" y="2057400"/>
            <a:ext cx="2190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latin typeface="Arial" charset="0"/>
              </a:rPr>
              <a:t>Chapter </a:t>
            </a:r>
            <a:r>
              <a:rPr lang="en-US" sz="3200" dirty="0" smtClean="0">
                <a:latin typeface="Arial" charset="0"/>
              </a:rPr>
              <a:t>13</a:t>
            </a:r>
            <a:endParaRPr lang="en-US" sz="32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590800"/>
            <a:ext cx="5715000" cy="1143000"/>
          </a:xfrm>
        </p:spPr>
        <p:txBody>
          <a:bodyPr/>
          <a:lstStyle/>
          <a:p>
            <a:r>
              <a:rPr lang="en-US" sz="3200"/>
              <a:t>Stress, Coping and Health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96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</a:rPr>
              <a:t>Many factors moderate the effects of stress on illness, and individual differences in impact appear to be related to these moderating variables.</a:t>
            </a:r>
            <a:endParaRPr lang="en-US" sz="2200" dirty="0"/>
          </a:p>
          <a:p>
            <a:r>
              <a:rPr lang="en-US" sz="2200" b="1" u="sng" dirty="0"/>
              <a:t> 29 </a:t>
            </a:r>
            <a:r>
              <a:rPr lang="en-US" sz="2200" b="1" dirty="0"/>
              <a:t>(2 words)</a:t>
            </a:r>
            <a:r>
              <a:rPr lang="en-US" sz="2200" dirty="0"/>
              <a:t>, or the various types of aid </a:t>
            </a:r>
            <a:r>
              <a:rPr lang="en-US" sz="2200" dirty="0" smtClean="0"/>
              <a:t>provided </a:t>
            </a:r>
            <a:r>
              <a:rPr lang="en-US" sz="2200" dirty="0"/>
              <a:t>by members of one’s </a:t>
            </a:r>
            <a:r>
              <a:rPr lang="en-US" sz="2200" dirty="0">
                <a:solidFill>
                  <a:srgbClr val="0000FF"/>
                </a:solidFill>
              </a:rPr>
              <a:t>social network</a:t>
            </a:r>
            <a:r>
              <a:rPr lang="en-US" sz="2200" dirty="0"/>
              <a:t> appear to decrease the negative impact of stress.</a:t>
            </a:r>
          </a:p>
          <a:p>
            <a:r>
              <a:rPr lang="en-US" sz="2200" dirty="0" smtClean="0"/>
              <a:t>An </a:t>
            </a:r>
            <a:r>
              <a:rPr lang="en-US" sz="2200" b="1" u="sng" dirty="0" smtClean="0"/>
              <a:t>30 </a:t>
            </a:r>
            <a:r>
              <a:rPr lang="en-US" sz="2200" dirty="0" smtClean="0"/>
              <a:t> personality is more likely to engage in action-orientated and problem-focused coping, to seek social support, and emphasize the </a:t>
            </a:r>
            <a:r>
              <a:rPr lang="en-US" sz="2200" b="1" u="sng" dirty="0"/>
              <a:t> 31 </a:t>
            </a:r>
            <a:r>
              <a:rPr lang="en-US" sz="2200" dirty="0" smtClean="0"/>
              <a:t> in their appraisals of stressful events. </a:t>
            </a:r>
          </a:p>
          <a:p>
            <a:r>
              <a:rPr lang="en-US" sz="2200" b="1" u="sng" dirty="0" smtClean="0"/>
              <a:t>32</a:t>
            </a:r>
            <a:r>
              <a:rPr lang="en-US" sz="2200" dirty="0" smtClean="0"/>
              <a:t> </a:t>
            </a:r>
            <a:r>
              <a:rPr lang="en-US" sz="2200" dirty="0"/>
              <a:t>also appears to be related to increased longevity, possibly be cause being conscientious </a:t>
            </a:r>
            <a:r>
              <a:rPr lang="en-US" sz="2200" dirty="0" smtClean="0"/>
              <a:t>foster the use of better health </a:t>
            </a:r>
            <a:r>
              <a:rPr lang="en-US" sz="2200" dirty="0"/>
              <a:t>habits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4572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Factors Moderating the Impact of Stress</a:t>
            </a:r>
            <a:endParaRPr lang="en-US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96200" cy="5638800"/>
          </a:xfrm>
        </p:spPr>
        <p:txBody>
          <a:bodyPr/>
          <a:lstStyle/>
          <a:p>
            <a:r>
              <a:rPr lang="en-US" sz="2100" b="1" u="sng"/>
              <a:t> </a:t>
            </a:r>
            <a:r>
              <a:rPr lang="en-US" sz="1900" b="1" u="sng"/>
              <a:t>33 </a:t>
            </a:r>
            <a:r>
              <a:rPr lang="en-US" sz="1900" b="1"/>
              <a:t>(2 words)</a:t>
            </a:r>
            <a:r>
              <a:rPr lang="en-US" sz="1900"/>
              <a:t> behavior is surprisingly common. Take smoking, for example.  The average smoker has an estimated life expectancy </a:t>
            </a:r>
            <a:r>
              <a:rPr lang="en-US" sz="1900" b="1" u="sng"/>
              <a:t> 34 </a:t>
            </a:r>
            <a:r>
              <a:rPr lang="en-US" sz="1900" b="1"/>
              <a:t>(#)</a:t>
            </a:r>
            <a:r>
              <a:rPr lang="en-US" sz="1900"/>
              <a:t> years shorter than that of a similar nonsmoker.  Health risks decline quickly for those who give up smoking, but quitting is difficult and relapse rates are high.</a:t>
            </a:r>
          </a:p>
          <a:p>
            <a:r>
              <a:rPr lang="en-US" sz="1900"/>
              <a:t>Smoking, poor nutritional habits and lack of exercise have been linked to heart disease, hypertension, and cancer, among other things.</a:t>
            </a:r>
          </a:p>
          <a:p>
            <a:r>
              <a:rPr lang="en-US" sz="1900"/>
              <a:t>Long term success rates for quitting smoking is estimated to be approximately </a:t>
            </a:r>
            <a:r>
              <a:rPr lang="en-US" sz="1900" b="1" u="sng"/>
              <a:t>35 (#)</a:t>
            </a:r>
            <a:r>
              <a:rPr lang="en-US" sz="1900"/>
              <a:t> percent.</a:t>
            </a:r>
          </a:p>
          <a:p>
            <a:r>
              <a:rPr lang="en-US" sz="1900"/>
              <a:t>AIDS is a disorder in which the immune system is gradually weakened and eventually disabled by the HIV virus. Being infected with HIV is </a:t>
            </a:r>
            <a:r>
              <a:rPr lang="en-US" sz="1900" b="1" u="sng"/>
              <a:t>36 (2 words)</a:t>
            </a:r>
            <a:r>
              <a:rPr lang="en-US" sz="1900"/>
              <a:t> to having AIDS.  AIDS is the final stage of HIV infection.</a:t>
            </a:r>
          </a:p>
          <a:p>
            <a:r>
              <a:rPr lang="en-US" sz="1900">
                <a:solidFill>
                  <a:srgbClr val="0000FF"/>
                </a:solidFill>
              </a:rPr>
              <a:t>Acquired Immune Deficiency Syndrome (AIDS)</a:t>
            </a:r>
            <a:r>
              <a:rPr lang="en-US" sz="1900"/>
              <a:t> is clearly influenced by behavior. AIDS is transmitted through person-to-person contact involving the exchange of bodily fluids, primarily </a:t>
            </a:r>
            <a:r>
              <a:rPr lang="en-US" sz="1900" b="1" u="sng"/>
              <a:t> 37 </a:t>
            </a:r>
            <a:r>
              <a:rPr lang="en-US" sz="1900"/>
              <a:t> and </a:t>
            </a:r>
            <a:r>
              <a:rPr lang="en-US" sz="1900" b="1" u="sng"/>
              <a:t> 38 </a:t>
            </a:r>
            <a:r>
              <a:rPr lang="en-US" sz="1900"/>
              <a:t>.</a:t>
            </a:r>
            <a:endParaRPr lang="en-US" sz="210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Health-Impairing Behaviors</a:t>
            </a:r>
            <a:endParaRPr lang="en-US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467600" cy="5334000"/>
          </a:xfrm>
        </p:spPr>
        <p:txBody>
          <a:bodyPr/>
          <a:lstStyle/>
          <a:p>
            <a:r>
              <a:rPr lang="en-US" sz="2200" dirty="0" smtClean="0"/>
              <a:t>They way health professionals think about physical illness has changed considerably in the past 20-30 years.   </a:t>
            </a:r>
            <a:endParaRPr lang="en-US" sz="2200" dirty="0"/>
          </a:p>
          <a:p>
            <a:r>
              <a:rPr lang="en-US" sz="2200" dirty="0"/>
              <a:t>The traditional medical view of physical illness as a purely biological phenomenon has given way to a new model, the </a:t>
            </a:r>
            <a:r>
              <a:rPr lang="en-US" sz="2200" b="1" u="sng" dirty="0"/>
              <a:t> </a:t>
            </a:r>
            <a:r>
              <a:rPr lang="en-US" sz="2200" b="1" u="sng" dirty="0" smtClean="0"/>
              <a:t>_1_ </a:t>
            </a:r>
            <a:r>
              <a:rPr lang="en-US" sz="2200" dirty="0"/>
              <a:t>model, which holds that physical illness is caused by a complex interaction of biological, psychological, and sociocultural factors. </a:t>
            </a:r>
          </a:p>
          <a:p>
            <a:r>
              <a:rPr lang="en-US" sz="2200" dirty="0" smtClean="0"/>
              <a:t>This model asserts that biological factors operate in a psychological and social context that is also </a:t>
            </a:r>
            <a:r>
              <a:rPr lang="en-US" sz="2200" b="1" u="sng" dirty="0"/>
              <a:t> 2 </a:t>
            </a:r>
            <a:r>
              <a:rPr lang="en-US" sz="2200" dirty="0" smtClean="0"/>
              <a:t>.</a:t>
            </a:r>
            <a:endParaRPr lang="en-US" sz="2000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7620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Biology, </a:t>
            </a:r>
            <a:r>
              <a:rPr lang="en-US" sz="2200" dirty="0" err="1" smtClean="0">
                <a:solidFill>
                  <a:schemeClr val="tx1"/>
                </a:solidFill>
              </a:rPr>
              <a:t>Psychology,Social</a:t>
            </a:r>
            <a:r>
              <a:rPr lang="en-US" sz="2200" dirty="0" smtClean="0">
                <a:solidFill>
                  <a:schemeClr val="tx1"/>
                </a:solidFill>
              </a:rPr>
              <a:t> Context and </a:t>
            </a:r>
            <a:r>
              <a:rPr lang="en-US" sz="2200" dirty="0">
                <a:solidFill>
                  <a:schemeClr val="tx1"/>
                </a:solidFill>
              </a:rPr>
              <a:t>Disease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772400" cy="5715000"/>
          </a:xfrm>
        </p:spPr>
        <p:txBody>
          <a:bodyPr/>
          <a:lstStyle/>
          <a:p>
            <a:pPr defTabSz="457200">
              <a:buFont typeface="Wingdings" panose="05000000000000000000" pitchFamily="2" charset="2"/>
              <a:buChar char="§"/>
            </a:pPr>
            <a:r>
              <a:rPr lang="en-US" sz="2000" b="1" u="sng" dirty="0"/>
              <a:t> 3 </a:t>
            </a:r>
            <a:r>
              <a:rPr lang="en-US" sz="2000" dirty="0"/>
              <a:t> is defined in the text as any circumstances that threaten or are perceived to threaten one’s well being and that thereby tax one’s </a:t>
            </a:r>
            <a:r>
              <a:rPr lang="en-US" sz="2000" b="1" u="sng" dirty="0"/>
              <a:t> 4 </a:t>
            </a:r>
            <a:r>
              <a:rPr lang="en-US" sz="2000" dirty="0"/>
              <a:t> abilities.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Researchers have discovered that cumulative nature of minor stresses </a:t>
            </a:r>
            <a:r>
              <a:rPr lang="en-US" sz="2000" dirty="0" smtClean="0"/>
              <a:t>(</a:t>
            </a:r>
            <a:r>
              <a:rPr lang="en-US" sz="2000" dirty="0" err="1" smtClean="0"/>
              <a:t>e.g</a:t>
            </a:r>
            <a:r>
              <a:rPr lang="en-US" sz="2000" dirty="0" smtClean="0"/>
              <a:t>, the </a:t>
            </a:r>
            <a:r>
              <a:rPr lang="en-US" sz="2000" dirty="0" smtClean="0">
                <a:solidFill>
                  <a:srgbClr val="336699"/>
                </a:solidFill>
              </a:rPr>
              <a:t>“</a:t>
            </a:r>
            <a:r>
              <a:rPr lang="en-US" sz="2000" b="1" u="sng" dirty="0"/>
              <a:t>5</a:t>
            </a:r>
            <a:r>
              <a:rPr lang="en-US" sz="2000" u="sng" dirty="0"/>
              <a:t> </a:t>
            </a:r>
            <a:r>
              <a:rPr lang="en-US" sz="2000" dirty="0" smtClean="0">
                <a:solidFill>
                  <a:srgbClr val="336699"/>
                </a:solidFill>
              </a:rPr>
              <a:t> </a:t>
            </a:r>
            <a:r>
              <a:rPr lang="en-US" sz="2000" dirty="0">
                <a:solidFill>
                  <a:srgbClr val="336699"/>
                </a:solidFill>
              </a:rPr>
              <a:t>hassles</a:t>
            </a:r>
            <a:r>
              <a:rPr lang="en-US" sz="2000" dirty="0" smtClean="0">
                <a:solidFill>
                  <a:srgbClr val="336699"/>
                </a:solidFill>
              </a:rPr>
              <a:t>” scale measures this</a:t>
            </a:r>
            <a:r>
              <a:rPr lang="en-US" sz="2000" dirty="0" smtClean="0"/>
              <a:t>) </a:t>
            </a:r>
            <a:r>
              <a:rPr lang="en-US" sz="2000" dirty="0"/>
              <a:t>like moving, experiencing changes in household responsibilities, etc. can add up to be as stressful as a major traumatic event like a divorce or </a:t>
            </a:r>
            <a:r>
              <a:rPr lang="en-US" sz="2000" dirty="0" smtClean="0"/>
              <a:t>disaster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The experience of feeling stressed depends largely on </a:t>
            </a:r>
            <a:r>
              <a:rPr lang="en-US" sz="2000" u="sng" dirty="0"/>
              <a:t>cognitive processes</a:t>
            </a:r>
            <a:r>
              <a:rPr lang="en-US" sz="2000" dirty="0"/>
              <a:t>.  This includes </a:t>
            </a:r>
            <a:r>
              <a:rPr lang="en-US" sz="2000" dirty="0" smtClean="0"/>
              <a:t>what events </a:t>
            </a:r>
            <a:r>
              <a:rPr lang="en-US" sz="2000" dirty="0"/>
              <a:t>one tends to notice, and how one  </a:t>
            </a:r>
            <a:r>
              <a:rPr lang="en-US" sz="2000" b="1" u="sng" dirty="0"/>
              <a:t>6</a:t>
            </a:r>
            <a:r>
              <a:rPr lang="en-US" sz="2000" u="sng" dirty="0" smtClean="0"/>
              <a:t>  </a:t>
            </a:r>
            <a:r>
              <a:rPr lang="en-US" sz="2000" dirty="0"/>
              <a:t>(assesses the level of threat, for example) </a:t>
            </a:r>
            <a:r>
              <a:rPr lang="en-US" sz="2000" dirty="0" smtClean="0"/>
              <a:t>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 smtClean="0"/>
              <a:t>For </a:t>
            </a:r>
            <a:r>
              <a:rPr lang="en-US" sz="1800" i="1" dirty="0"/>
              <a:t>example, going on a new date is exciting for some, terrifying for others.  </a:t>
            </a:r>
            <a:endParaRPr lang="en-US" sz="18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rgbClr val="0070C0"/>
                </a:solidFill>
              </a:rPr>
              <a:t>Primary Appraisal </a:t>
            </a:r>
            <a:r>
              <a:rPr lang="en-US" sz="1800" dirty="0" smtClean="0"/>
              <a:t>is an initial evaluation of whether an event is irrelevant, threatening or stressful.  </a:t>
            </a:r>
            <a:r>
              <a:rPr lang="en-US" sz="1800" b="1" dirty="0" smtClean="0">
                <a:solidFill>
                  <a:srgbClr val="0070C0"/>
                </a:solidFill>
              </a:rPr>
              <a:t>Secondary Appraisal </a:t>
            </a:r>
            <a:r>
              <a:rPr lang="en-US" sz="1800" dirty="0" smtClean="0"/>
              <a:t>is an evaluation of our ability to </a:t>
            </a:r>
            <a:r>
              <a:rPr lang="en-US" sz="1800" b="1" dirty="0" smtClean="0"/>
              <a:t>cope</a:t>
            </a:r>
            <a:r>
              <a:rPr lang="en-US" sz="1800" dirty="0" smtClean="0"/>
              <a:t> or deal with the stress.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 smtClean="0"/>
              <a:t>We know that people’s </a:t>
            </a:r>
            <a:r>
              <a:rPr lang="en-US" sz="1800" i="1" dirty="0"/>
              <a:t>appraisals of events </a:t>
            </a:r>
            <a:r>
              <a:rPr lang="en-US" sz="1800" i="1" dirty="0" smtClean="0"/>
              <a:t>are </a:t>
            </a:r>
            <a:r>
              <a:rPr lang="en-US" sz="1800" b="1" i="1" u="sng" dirty="0" smtClean="0"/>
              <a:t>often not </a:t>
            </a:r>
            <a:r>
              <a:rPr lang="en-US" sz="1800" b="1" i="1" u="sng" dirty="0"/>
              <a:t>very o</a:t>
            </a:r>
            <a:r>
              <a:rPr lang="en-US" sz="1800" b="1" i="1" u="sng" dirty="0" smtClean="0"/>
              <a:t>bjective </a:t>
            </a:r>
            <a:r>
              <a:rPr lang="en-US" sz="1800" i="1" dirty="0" smtClean="0"/>
              <a:t>and </a:t>
            </a:r>
            <a:r>
              <a:rPr lang="en-US" sz="1800" i="1" dirty="0"/>
              <a:t>therefore influence the effect of the event.</a:t>
            </a:r>
          </a:p>
          <a:p>
            <a:endParaRPr lang="en-US" sz="2200" dirty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4572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The Nature of Stress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5334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Types of Stress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620000" cy="5486400"/>
          </a:xfrm>
        </p:spPr>
        <p:txBody>
          <a:bodyPr/>
          <a:lstStyle/>
          <a:p>
            <a:r>
              <a:rPr lang="en-US" sz="2000" dirty="0"/>
              <a:t>Psychologists have outlined </a:t>
            </a:r>
            <a:r>
              <a:rPr lang="en-US" sz="2000" b="1" u="sng" dirty="0"/>
              <a:t>4 principle types of stress</a:t>
            </a:r>
            <a:r>
              <a:rPr lang="en-US" sz="2000" dirty="0" smtClean="0"/>
              <a:t>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Frustration</a:t>
            </a:r>
            <a:r>
              <a:rPr lang="en-US" sz="2000" b="1" dirty="0">
                <a:solidFill>
                  <a:srgbClr val="0070C0"/>
                </a:solidFill>
              </a:rPr>
              <a:t>, </a:t>
            </a:r>
            <a:r>
              <a:rPr lang="en-US" sz="2000" dirty="0"/>
              <a:t>which occurs in any situation in which the pursuit of some goal is thwarted. Ex. traffic jams</a:t>
            </a:r>
            <a:endParaRPr lang="en-US" sz="2000" b="1" u="sng" dirty="0" smtClean="0"/>
          </a:p>
          <a:p>
            <a:r>
              <a:rPr lang="en-US" sz="2000" b="1" u="sng" dirty="0" smtClean="0"/>
              <a:t> </a:t>
            </a:r>
            <a:r>
              <a:rPr lang="en-US" sz="2000" b="1" u="sng" dirty="0"/>
              <a:t>7 </a:t>
            </a:r>
            <a:r>
              <a:rPr lang="en-US" sz="2000" dirty="0"/>
              <a:t> occurs when two or more incompatible motivations or behavioral impulses compete for expression.  </a:t>
            </a:r>
          </a:p>
          <a:p>
            <a:r>
              <a:rPr lang="en-US" sz="1800" i="1" dirty="0"/>
              <a:t>Some types of conflict that have been studied extensively are- </a:t>
            </a:r>
            <a:r>
              <a:rPr lang="en-US" sz="1800" b="1" i="1" dirty="0">
                <a:solidFill>
                  <a:srgbClr val="3333FF"/>
                </a:solidFill>
              </a:rPr>
              <a:t>Approach-Approach</a:t>
            </a:r>
            <a:r>
              <a:rPr lang="en-US" sz="1800" i="1" dirty="0"/>
              <a:t>: when a person has a choice between 2 attractive goals</a:t>
            </a:r>
            <a:r>
              <a:rPr lang="en-US" sz="1800" i="1" dirty="0" smtClean="0"/>
              <a:t>;</a:t>
            </a:r>
          </a:p>
          <a:p>
            <a:r>
              <a:rPr lang="en-US" sz="1800" b="1" i="1" dirty="0" smtClean="0">
                <a:solidFill>
                  <a:srgbClr val="3333FF"/>
                </a:solidFill>
              </a:rPr>
              <a:t>Avoidance-Avoidance</a:t>
            </a:r>
            <a:r>
              <a:rPr lang="en-US" sz="1800" b="1" i="1" dirty="0" smtClean="0">
                <a:solidFill>
                  <a:srgbClr val="0070C0"/>
                </a:solidFill>
              </a:rPr>
              <a:t>:   </a:t>
            </a:r>
            <a:r>
              <a:rPr lang="en-US" sz="1800" i="1" dirty="0" smtClean="0"/>
              <a:t>A choice between 2 unattractive goals.</a:t>
            </a:r>
          </a:p>
          <a:p>
            <a:r>
              <a:rPr lang="en-US" sz="1800" i="1" dirty="0" smtClean="0"/>
              <a:t> </a:t>
            </a:r>
            <a:r>
              <a:rPr lang="en-US" sz="1800" b="1" i="1" u="sng" dirty="0" smtClean="0"/>
              <a:t> </a:t>
            </a:r>
            <a:r>
              <a:rPr lang="en-US" sz="1800" b="1" i="1" u="sng" dirty="0"/>
              <a:t>8 </a:t>
            </a:r>
            <a:r>
              <a:rPr lang="en-US" sz="1800" b="1" i="1" dirty="0">
                <a:solidFill>
                  <a:srgbClr val="3333FF"/>
                </a:solidFill>
              </a:rPr>
              <a:t>(2 words</a:t>
            </a:r>
            <a:r>
              <a:rPr lang="en-US" sz="1800" b="1" i="1" dirty="0"/>
              <a:t>)</a:t>
            </a:r>
            <a:r>
              <a:rPr lang="en-US" sz="1800" i="1" dirty="0"/>
              <a:t>: when a choice must be made about whether to pursue a single goal that has both attractive and unattractive aspects.  </a:t>
            </a:r>
            <a:endParaRPr lang="en-US" sz="1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 smtClean="0"/>
              <a:t>In </a:t>
            </a:r>
            <a:r>
              <a:rPr lang="en-US" sz="1800" i="1" dirty="0"/>
              <a:t>this </a:t>
            </a:r>
            <a:r>
              <a:rPr lang="en-US" sz="1800" i="1" dirty="0" smtClean="0"/>
              <a:t>type of conflict people are often beset by </a:t>
            </a:r>
            <a:r>
              <a:rPr lang="en-US" sz="1800" b="1" i="1" u="sng" dirty="0" smtClean="0"/>
              <a:t> </a:t>
            </a:r>
            <a:r>
              <a:rPr lang="en-US" sz="1800" b="1" i="1" u="sng" dirty="0"/>
              <a:t>9 </a:t>
            </a:r>
            <a:r>
              <a:rPr lang="en-US" sz="1800" i="1" dirty="0"/>
              <a:t> </a:t>
            </a:r>
            <a:r>
              <a:rPr lang="en-US" sz="1800" i="1" dirty="0" smtClean="0"/>
              <a:t> </a:t>
            </a:r>
            <a:r>
              <a:rPr lang="en-US" sz="1800" i="1" dirty="0"/>
              <a:t>or “going back and forth</a:t>
            </a:r>
            <a:r>
              <a:rPr lang="en-US" sz="1800" i="1" dirty="0" smtClean="0"/>
              <a:t>”.  (rats will actually </a:t>
            </a:r>
            <a:r>
              <a:rPr lang="en-US" sz="1800" i="1" dirty="0"/>
              <a:t>run up and down a ramp when faced with this type conflict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762000"/>
          </a:xfrm>
        </p:spPr>
        <p:txBody>
          <a:bodyPr/>
          <a:lstStyle/>
          <a:p>
            <a:r>
              <a:rPr lang="en-US" sz="2800" dirty="0" smtClean="0"/>
              <a:t>Types of Stress:  Change and Pressure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/>
              <a:t> 10 </a:t>
            </a:r>
            <a:r>
              <a:rPr lang="en-US" sz="2000" b="1" dirty="0"/>
              <a:t>(2 words)</a:t>
            </a:r>
            <a:r>
              <a:rPr lang="en-US" sz="2000" dirty="0"/>
              <a:t> are any noticeable alterations in one’s living circumstances that require readjustment. </a:t>
            </a:r>
            <a:r>
              <a:rPr lang="en-US" sz="2000" dirty="0">
                <a:solidFill>
                  <a:srgbClr val="0000FF"/>
                </a:solidFill>
              </a:rPr>
              <a:t>Holmes and </a:t>
            </a:r>
            <a:r>
              <a:rPr lang="en-US" sz="2000" dirty="0" err="1">
                <a:solidFill>
                  <a:srgbClr val="0000FF"/>
                </a:solidFill>
              </a:rPr>
              <a:t>Rahe</a:t>
            </a:r>
            <a:r>
              <a:rPr lang="en-US" sz="2000" dirty="0"/>
              <a:t> (1967) developed the </a:t>
            </a:r>
            <a:r>
              <a:rPr lang="en-US" sz="2000" dirty="0">
                <a:solidFill>
                  <a:srgbClr val="0000FF"/>
                </a:solidFill>
              </a:rPr>
              <a:t>Social Readjustment Rating Scale</a:t>
            </a:r>
            <a:r>
              <a:rPr lang="en-US" sz="2000" dirty="0"/>
              <a:t> to measure life change as a form of stress, giving higher points (life change units) for more stressful events. (For fun, quickly take the SRRS… what does your score mean?)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Pressure </a:t>
            </a:r>
            <a:r>
              <a:rPr lang="en-US" sz="2000" dirty="0" smtClean="0"/>
              <a:t>involves </a:t>
            </a:r>
            <a:r>
              <a:rPr lang="en-US" sz="2000" dirty="0"/>
              <a:t>expectations or </a:t>
            </a:r>
            <a:r>
              <a:rPr lang="en-US" sz="2000" b="1" u="sng" dirty="0"/>
              <a:t> 11 </a:t>
            </a:r>
            <a:r>
              <a:rPr lang="en-US" sz="2000" dirty="0" smtClean="0"/>
              <a:t> </a:t>
            </a:r>
            <a:r>
              <a:rPr lang="en-US" sz="2000" dirty="0"/>
              <a:t>that one behave in a certain way…pressure to perform or to </a:t>
            </a:r>
            <a:r>
              <a:rPr lang="en-US" sz="2000" dirty="0" smtClean="0"/>
              <a:t>comply.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 smtClean="0"/>
              <a:t>Some research has found that pressure is </a:t>
            </a:r>
            <a:r>
              <a:rPr lang="en-US" sz="1800" i="1" u="sng" dirty="0" smtClean="0"/>
              <a:t>more strongly related to measures of mental and physical health than life change </a:t>
            </a:r>
            <a:r>
              <a:rPr lang="en-US" sz="1800" i="1" dirty="0" smtClean="0"/>
              <a:t>(SRRS).  </a:t>
            </a:r>
          </a:p>
          <a:p>
            <a:r>
              <a:rPr lang="en-US" sz="1800" i="1" dirty="0" smtClean="0"/>
              <a:t>While we tend to think of pressure as a product of outside demands, studies of </a:t>
            </a:r>
            <a:r>
              <a:rPr lang="en-US" sz="1800" i="1" dirty="0" err="1" smtClean="0"/>
              <a:t>hs</a:t>
            </a:r>
            <a:r>
              <a:rPr lang="en-US" sz="1800" i="1" dirty="0" smtClean="0"/>
              <a:t> and college students show </a:t>
            </a:r>
            <a:r>
              <a:rPr lang="en-US" sz="1800" i="1" u="sng" dirty="0" smtClean="0"/>
              <a:t>pressure is often self-imposed!</a:t>
            </a:r>
            <a:endParaRPr 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42345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772400" cy="54864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</a:rPr>
              <a:t>Human stress responses</a:t>
            </a:r>
            <a:r>
              <a:rPr lang="en-US" sz="2000" dirty="0"/>
              <a:t> are </a:t>
            </a:r>
            <a:r>
              <a:rPr lang="en-US" sz="2000" b="1" u="sng" dirty="0"/>
              <a:t> 12 </a:t>
            </a:r>
            <a:r>
              <a:rPr lang="en-US" sz="2000" dirty="0"/>
              <a:t> affecting emotional, psychological, and behavioral dimensions. </a:t>
            </a:r>
          </a:p>
          <a:p>
            <a:r>
              <a:rPr lang="en-US" sz="2000" dirty="0"/>
              <a:t>Apparently there are strong links between </a:t>
            </a:r>
            <a:r>
              <a:rPr lang="en-US" sz="2000" dirty="0">
                <a:solidFill>
                  <a:srgbClr val="0000FF"/>
                </a:solidFill>
              </a:rPr>
              <a:t>cognitive reactions to stress (appraisals)</a:t>
            </a:r>
            <a:r>
              <a:rPr lang="en-US" sz="2000" dirty="0"/>
              <a:t> and which set of emotions one experiences.  For instance, </a:t>
            </a:r>
            <a:r>
              <a:rPr lang="en-US" sz="2000" b="1" u="sng" dirty="0"/>
              <a:t> 13 </a:t>
            </a:r>
            <a:r>
              <a:rPr lang="en-US" sz="2000" b="1" dirty="0"/>
              <a:t>(2 words)</a:t>
            </a:r>
            <a:r>
              <a:rPr lang="en-US" sz="2000" dirty="0"/>
              <a:t> leads to guilt then to helplessness to </a:t>
            </a:r>
            <a:r>
              <a:rPr lang="en-US" sz="2000" b="1" u="sng" dirty="0"/>
              <a:t> 14 </a:t>
            </a:r>
            <a:r>
              <a:rPr lang="en-US" sz="2000" dirty="0"/>
              <a:t>, etc.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 smtClean="0"/>
              <a:t>Contrary to common sense, positive emotions do not vanish during times of stress but often help people bounce back for the difficulties associated with the stress (Fredrickson’s </a:t>
            </a:r>
            <a:r>
              <a:rPr lang="en-US" sz="1800" b="1" i="1" dirty="0" smtClean="0">
                <a:solidFill>
                  <a:srgbClr val="0070C0"/>
                </a:solidFill>
              </a:rPr>
              <a:t>Broaden &amp; Build Theory</a:t>
            </a:r>
            <a:r>
              <a:rPr lang="en-US" sz="1800" i="1" dirty="0" smtClean="0"/>
              <a:t>)</a:t>
            </a:r>
            <a:endParaRPr lang="en-US" sz="1800" i="1" dirty="0"/>
          </a:p>
          <a:p>
            <a:r>
              <a:rPr lang="en-US" sz="2000" b="1" dirty="0">
                <a:solidFill>
                  <a:srgbClr val="0070C0"/>
                </a:solidFill>
              </a:rPr>
              <a:t>The inverted-U hypothesis </a:t>
            </a:r>
            <a:r>
              <a:rPr lang="en-US" sz="2000" dirty="0"/>
              <a:t>suggests that high emotional </a:t>
            </a:r>
            <a:r>
              <a:rPr lang="en-US" sz="2000" dirty="0" smtClean="0"/>
              <a:t>arousal/stress should improve </a:t>
            </a:r>
            <a:r>
              <a:rPr lang="en-US" sz="2000" dirty="0" smtClean="0">
                <a:solidFill>
                  <a:srgbClr val="0000FF"/>
                </a:solidFill>
              </a:rPr>
              <a:t>task </a:t>
            </a:r>
            <a:r>
              <a:rPr lang="en-US" sz="2000" b="1" u="sng" dirty="0"/>
              <a:t>15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– </a:t>
            </a:r>
            <a:r>
              <a:rPr lang="en-US" sz="2000" b="1" dirty="0" smtClean="0"/>
              <a:t>up to a point, </a:t>
            </a:r>
            <a:r>
              <a:rPr lang="en-US" sz="2000" dirty="0" smtClean="0"/>
              <a:t>after which performance </a:t>
            </a:r>
            <a:r>
              <a:rPr lang="en-US" sz="2000" b="1" u="sng" dirty="0"/>
              <a:t>16</a:t>
            </a:r>
            <a:r>
              <a:rPr lang="en-US" sz="2000" dirty="0" smtClean="0">
                <a:solidFill>
                  <a:srgbClr val="0000FF"/>
                </a:solidFill>
              </a:rPr>
              <a:t>.  </a:t>
            </a:r>
            <a:r>
              <a:rPr lang="en-US" sz="2000" dirty="0" smtClean="0"/>
              <a:t>As tasks become more complex, the </a:t>
            </a:r>
            <a:r>
              <a:rPr lang="en-US" sz="2000" dirty="0" smtClean="0">
                <a:solidFill>
                  <a:srgbClr val="0070C0"/>
                </a:solidFill>
              </a:rPr>
              <a:t>optimal level of arousal</a:t>
            </a:r>
            <a:r>
              <a:rPr lang="en-US" sz="2000" dirty="0" smtClean="0"/>
              <a:t> tends to decrease.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rgbClr val="336699"/>
                </a:solidFill>
              </a:rPr>
              <a:t>Think about</a:t>
            </a:r>
            <a:r>
              <a:rPr lang="en-US" sz="1800" i="1" dirty="0"/>
              <a:t> the influence of </a:t>
            </a:r>
            <a:r>
              <a:rPr lang="en-US" sz="1800" i="1" dirty="0" smtClean="0"/>
              <a:t>“high arousal” </a:t>
            </a:r>
            <a:r>
              <a:rPr lang="en-US" sz="1800" i="1" dirty="0"/>
              <a:t>on a easy task like running the 40 yard dash.  Now think about the influence of high arousal when trying to concentrate (harder task) </a:t>
            </a:r>
            <a:r>
              <a:rPr lang="en-US" sz="1800" i="1" dirty="0" smtClean="0"/>
              <a:t>when writing an </a:t>
            </a:r>
            <a:r>
              <a:rPr lang="en-US" sz="1800" i="1" dirty="0"/>
              <a:t>important term paper.  </a:t>
            </a:r>
            <a:r>
              <a:rPr lang="en-US" sz="1800" i="1" u="sng" dirty="0"/>
              <a:t>In one case, high arousal may be helpful in another case if might get in the way.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4572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Responding to </a:t>
            </a:r>
            <a:r>
              <a:rPr lang="en-US" sz="2200" dirty="0" smtClean="0">
                <a:solidFill>
                  <a:schemeClr val="tx1"/>
                </a:solidFill>
              </a:rPr>
              <a:t>Stress</a:t>
            </a:r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838200"/>
            <a:ext cx="7848600" cy="5715000"/>
          </a:xfrm>
        </p:spPr>
        <p:txBody>
          <a:bodyPr/>
          <a:lstStyle/>
          <a:p>
            <a:r>
              <a:rPr lang="en-US" sz="2100" b="1" u="sng" dirty="0"/>
              <a:t> 17 </a:t>
            </a:r>
            <a:r>
              <a:rPr lang="en-US" sz="2100" b="1" dirty="0"/>
              <a:t>(Full name)</a:t>
            </a:r>
            <a:r>
              <a:rPr lang="en-US" sz="2100" dirty="0"/>
              <a:t> began studying </a:t>
            </a:r>
            <a:r>
              <a:rPr lang="en-US" sz="2100" dirty="0">
                <a:solidFill>
                  <a:srgbClr val="0000FF"/>
                </a:solidFill>
              </a:rPr>
              <a:t>stress</a:t>
            </a:r>
            <a:r>
              <a:rPr lang="en-US" sz="2100" dirty="0"/>
              <a:t> in the 1930’s to determine the effects of these chronic stressors.  He </a:t>
            </a:r>
            <a:r>
              <a:rPr lang="en-US" sz="2100" dirty="0" smtClean="0"/>
              <a:t>used </a:t>
            </a:r>
            <a:r>
              <a:rPr lang="en-US" sz="2100" dirty="0">
                <a:solidFill>
                  <a:srgbClr val="0000FF"/>
                </a:solidFill>
              </a:rPr>
              <a:t>animal </a:t>
            </a:r>
            <a:r>
              <a:rPr lang="en-US" sz="2100" dirty="0" smtClean="0">
                <a:solidFill>
                  <a:srgbClr val="0000FF"/>
                </a:solidFill>
              </a:rPr>
              <a:t>models</a:t>
            </a:r>
            <a:r>
              <a:rPr lang="en-US" sz="2100" dirty="0" smtClean="0"/>
              <a:t>, </a:t>
            </a:r>
            <a:r>
              <a:rPr lang="en-US" sz="2100" dirty="0"/>
              <a:t>exposing them to both physical and psychological stressors to determine </a:t>
            </a:r>
            <a:r>
              <a:rPr lang="en-US" sz="2100" dirty="0" smtClean="0"/>
              <a:t>effects</a:t>
            </a:r>
            <a:r>
              <a:rPr lang="en-US" sz="2100" dirty="0"/>
              <a:t> </a:t>
            </a:r>
            <a:r>
              <a:rPr lang="en-US" sz="2100" dirty="0" smtClean="0"/>
              <a:t>of </a:t>
            </a:r>
            <a:r>
              <a:rPr lang="en-US" sz="2100" b="1" dirty="0" smtClean="0">
                <a:solidFill>
                  <a:srgbClr val="0070C0"/>
                </a:solidFill>
              </a:rPr>
              <a:t>prolonged stress</a:t>
            </a:r>
            <a:r>
              <a:rPr lang="en-US" sz="2100" dirty="0" smtClean="0"/>
              <a:t>.</a:t>
            </a:r>
            <a:endParaRPr lang="en-US" sz="2100" dirty="0"/>
          </a:p>
          <a:p>
            <a:r>
              <a:rPr lang="en-US" sz="2100" b="1" dirty="0" err="1">
                <a:solidFill>
                  <a:srgbClr val="0000FF"/>
                </a:solidFill>
              </a:rPr>
              <a:t>Selye</a:t>
            </a:r>
            <a:r>
              <a:rPr lang="en-US" sz="2100" dirty="0">
                <a:solidFill>
                  <a:srgbClr val="0000FF"/>
                </a:solidFill>
              </a:rPr>
              <a:t> </a:t>
            </a:r>
            <a:r>
              <a:rPr lang="en-US" sz="2100" dirty="0"/>
              <a:t>formulated a theory about how stress-related diseases and general reactions occur called the </a:t>
            </a:r>
            <a:r>
              <a:rPr lang="en-US" sz="2100" b="1" u="sng" dirty="0"/>
              <a:t> 18 </a:t>
            </a:r>
            <a:r>
              <a:rPr lang="en-US" sz="2100" b="1" dirty="0"/>
              <a:t>(3 words)</a:t>
            </a:r>
            <a:r>
              <a:rPr lang="en-US" sz="21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rgbClr val="0070C0"/>
                </a:solidFill>
              </a:rPr>
              <a:t>The </a:t>
            </a:r>
            <a:r>
              <a:rPr lang="en-US" sz="1800" b="1" i="1" u="sng" dirty="0">
                <a:solidFill>
                  <a:srgbClr val="0070C0"/>
                </a:solidFill>
              </a:rPr>
              <a:t> 19 </a:t>
            </a:r>
            <a:r>
              <a:rPr lang="en-US" sz="1800" i="1" dirty="0">
                <a:solidFill>
                  <a:srgbClr val="0070C0"/>
                </a:solidFill>
              </a:rPr>
              <a:t> stage </a:t>
            </a:r>
            <a:r>
              <a:rPr lang="en-US" sz="1800" i="1" dirty="0"/>
              <a:t>occurs when an organism recognizes a threat and mobilizes resources to meet the demands of the </a:t>
            </a:r>
            <a:r>
              <a:rPr lang="en-US" sz="1800" i="1" dirty="0">
                <a:solidFill>
                  <a:srgbClr val="0000FF"/>
                </a:solidFill>
              </a:rPr>
              <a:t>stressor</a:t>
            </a:r>
            <a:r>
              <a:rPr lang="en-US" sz="1800" i="1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rgbClr val="0070C0"/>
                </a:solidFill>
              </a:rPr>
              <a:t>The </a:t>
            </a:r>
            <a:r>
              <a:rPr lang="en-US" sz="1800" b="1" i="1" u="sng" dirty="0">
                <a:solidFill>
                  <a:srgbClr val="0070C0"/>
                </a:solidFill>
              </a:rPr>
              <a:t> 20 </a:t>
            </a:r>
            <a:r>
              <a:rPr lang="en-US" sz="1800" i="1" dirty="0">
                <a:solidFill>
                  <a:srgbClr val="0070C0"/>
                </a:solidFill>
              </a:rPr>
              <a:t> stage </a:t>
            </a:r>
            <a:r>
              <a:rPr lang="en-US" sz="1800" i="1" dirty="0"/>
              <a:t>occurs when the stress is prolonged. This is a period when physiological arousal “stabilize” but are still above baseline, as the organism copes with </a:t>
            </a:r>
            <a:r>
              <a:rPr lang="en-US" sz="1800" i="1" dirty="0" smtClean="0"/>
              <a:t>the demands of the ongoing </a:t>
            </a:r>
            <a:r>
              <a:rPr lang="en-US" sz="1800" i="1" dirty="0"/>
              <a:t>stressor.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i="1" dirty="0">
                <a:solidFill>
                  <a:srgbClr val="0070C0"/>
                </a:solidFill>
              </a:rPr>
              <a:t>The </a:t>
            </a:r>
            <a:r>
              <a:rPr lang="en-US" sz="1800" b="1" i="1" u="sng" dirty="0">
                <a:solidFill>
                  <a:srgbClr val="0070C0"/>
                </a:solidFill>
              </a:rPr>
              <a:t> 21 </a:t>
            </a:r>
            <a:r>
              <a:rPr lang="en-US" sz="1800" i="1" dirty="0">
                <a:solidFill>
                  <a:srgbClr val="0070C0"/>
                </a:solidFill>
              </a:rPr>
              <a:t> stage </a:t>
            </a:r>
            <a:r>
              <a:rPr lang="en-US" sz="1800" i="1" dirty="0"/>
              <a:t>occurs when the body’s resources are </a:t>
            </a:r>
            <a:r>
              <a:rPr lang="en-US" sz="1800" i="1" dirty="0" smtClean="0"/>
              <a:t>depleted leading to a variety of harmful physiological effects that </a:t>
            </a:r>
            <a:r>
              <a:rPr lang="en-US" sz="1800" i="1" dirty="0" err="1" smtClean="0"/>
              <a:t>Selye</a:t>
            </a:r>
            <a:r>
              <a:rPr lang="en-US" sz="1800" i="1" dirty="0" smtClean="0"/>
              <a:t> called, </a:t>
            </a:r>
            <a:r>
              <a:rPr lang="en-US" sz="1800" i="1" dirty="0" smtClean="0">
                <a:solidFill>
                  <a:srgbClr val="0000FF"/>
                </a:solidFill>
              </a:rPr>
              <a:t>diseases </a:t>
            </a:r>
            <a:r>
              <a:rPr lang="en-US" sz="1800" i="1" dirty="0">
                <a:solidFill>
                  <a:srgbClr val="0000FF"/>
                </a:solidFill>
              </a:rPr>
              <a:t>of adaptation</a:t>
            </a:r>
            <a:r>
              <a:rPr lang="en-US" sz="1800" i="1" dirty="0"/>
              <a:t> come in</a:t>
            </a:r>
            <a:r>
              <a:rPr lang="en-US" sz="2000" i="1" dirty="0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533400"/>
          </a:xfrm>
        </p:spPr>
        <p:txBody>
          <a:bodyPr/>
          <a:lstStyle/>
          <a:p>
            <a:r>
              <a:rPr lang="en-US" sz="2200">
                <a:solidFill>
                  <a:schemeClr val="tx1"/>
                </a:solidFill>
              </a:rPr>
              <a:t>Responding to Stress Physiologically</a:t>
            </a:r>
            <a:endParaRPr lang="en-US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200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There are </a:t>
            </a:r>
            <a:r>
              <a:rPr lang="en-US" sz="2400" b="1" u="sng" dirty="0" smtClean="0"/>
              <a:t>2 physiological stress </a:t>
            </a:r>
            <a:r>
              <a:rPr lang="en-US" sz="2400" b="1" u="sng" dirty="0"/>
              <a:t>pathways </a:t>
            </a:r>
            <a:r>
              <a:rPr lang="en-US" sz="2400" dirty="0"/>
              <a:t>that lead to bodily stress responses.  </a:t>
            </a: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/>
              <a:t>Both pathways involve the release of hormones into blood circulation.  The hormones (epinephrine and cortisol) mobilize the body for short or long term action, respectively.                           </a:t>
            </a:r>
            <a:endParaRPr lang="en-US" sz="2000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</a:rPr>
              <a:t>However people </a:t>
            </a:r>
            <a:r>
              <a:rPr lang="en-US" sz="2400" b="1" dirty="0" smtClean="0">
                <a:solidFill>
                  <a:srgbClr val="0000FF"/>
                </a:solidFill>
              </a:rPr>
              <a:t>deal (cope) </a:t>
            </a:r>
            <a:r>
              <a:rPr lang="en-US" sz="2400" b="1" dirty="0">
                <a:solidFill>
                  <a:srgbClr val="0000FF"/>
                </a:solidFill>
              </a:rPr>
              <a:t>with stressful stimuli in different ways</a:t>
            </a:r>
            <a:r>
              <a:rPr lang="en-US" sz="2400" b="1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b="1" u="sng" dirty="0"/>
              <a:t> 22 </a:t>
            </a:r>
            <a:r>
              <a:rPr lang="en-US" sz="2400" dirty="0"/>
              <a:t> refers to active efforts to master, reduce, or tolerate the demands created by stress. </a:t>
            </a:r>
            <a:r>
              <a:rPr lang="en-US" sz="2400" dirty="0" smtClean="0"/>
              <a:t>These </a:t>
            </a:r>
            <a:r>
              <a:rPr lang="en-US" sz="2400" dirty="0"/>
              <a:t>may </a:t>
            </a:r>
            <a:r>
              <a:rPr lang="en-US" sz="2400" dirty="0" smtClean="0"/>
              <a:t>involve:</a:t>
            </a:r>
          </a:p>
          <a:p>
            <a:pPr>
              <a:lnSpc>
                <a:spcPct val="90000"/>
              </a:lnSpc>
            </a:pPr>
            <a:r>
              <a:rPr lang="en-US" sz="2000" b="1" dirty="0" smtClean="0"/>
              <a:t>Aggression</a:t>
            </a:r>
            <a:r>
              <a:rPr lang="en-US" sz="2000" dirty="0" smtClean="0"/>
              <a:t>: striking </a:t>
            </a:r>
            <a:r>
              <a:rPr lang="en-US" sz="2000" dirty="0"/>
              <a:t>out at others aggressively (usually the result of frustration-- Dollard’s frustration-aggression hypothesis</a:t>
            </a:r>
            <a:r>
              <a:rPr lang="en-US" sz="2000" dirty="0" smtClean="0"/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0070C0"/>
                </a:solidFill>
              </a:rPr>
              <a:t>Self-Indulgence</a:t>
            </a:r>
            <a:r>
              <a:rPr lang="en-US" sz="2000" dirty="0" smtClean="0"/>
              <a:t> </a:t>
            </a:r>
            <a:r>
              <a:rPr lang="en-US" sz="2000" dirty="0"/>
              <a:t>(eating, drinking, smoking, shopping);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b="1" u="sng" dirty="0" smtClean="0"/>
              <a:t> </a:t>
            </a:r>
            <a:r>
              <a:rPr lang="en-US" sz="2000" b="1" u="sng" dirty="0"/>
              <a:t>23 </a:t>
            </a:r>
            <a:r>
              <a:rPr lang="en-US" sz="2000" dirty="0" smtClean="0"/>
              <a:t>coping- Erecting </a:t>
            </a:r>
            <a:r>
              <a:rPr lang="en-US" sz="2000" dirty="0"/>
              <a:t>defense </a:t>
            </a:r>
            <a:r>
              <a:rPr lang="en-US" sz="2000" dirty="0" smtClean="0"/>
              <a:t>mechanisms against anxiety,</a:t>
            </a:r>
          </a:p>
          <a:p>
            <a:pPr>
              <a:lnSpc>
                <a:spcPct val="90000"/>
              </a:lnSpc>
            </a:pPr>
            <a:r>
              <a:rPr lang="en-US" sz="2000" b="1" u="sng" dirty="0" smtClean="0"/>
              <a:t> </a:t>
            </a:r>
            <a:r>
              <a:rPr lang="en-US" sz="2000" b="1" u="sng" dirty="0"/>
              <a:t>24</a:t>
            </a:r>
            <a:r>
              <a:rPr lang="en-US" sz="2000" dirty="0"/>
              <a:t> </a:t>
            </a:r>
            <a:r>
              <a:rPr lang="en-US" sz="2000" dirty="0" smtClean="0"/>
              <a:t>coping- healthful responses that may involve realistically </a:t>
            </a:r>
            <a:r>
              <a:rPr lang="en-US" sz="2000" dirty="0"/>
              <a:t>appraising situations and confronting problems </a:t>
            </a:r>
            <a:r>
              <a:rPr lang="en-US" sz="2000" dirty="0" smtClean="0"/>
              <a:t>directly.</a:t>
            </a:r>
            <a:endParaRPr lang="en-US" sz="2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0" y="30480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4572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Brain-Body Pathways and Coping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96200" cy="5638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solidFill>
                  <a:srgbClr val="0070C0"/>
                </a:solidFill>
              </a:rPr>
              <a:t>Psychosomatic </a:t>
            </a:r>
            <a:r>
              <a:rPr lang="en-US" sz="2200" b="1" dirty="0" smtClean="0">
                <a:solidFill>
                  <a:srgbClr val="0070C0"/>
                </a:solidFill>
              </a:rPr>
              <a:t>diseases </a:t>
            </a:r>
            <a:r>
              <a:rPr lang="en-US" sz="2200" dirty="0"/>
              <a:t>are physical ailments with a genuine organic basis that are </a:t>
            </a:r>
            <a:r>
              <a:rPr lang="en-US" sz="2200" dirty="0" smtClean="0"/>
              <a:t>influenced by </a:t>
            </a:r>
            <a:r>
              <a:rPr lang="en-US" sz="2200" dirty="0"/>
              <a:t>psychological </a:t>
            </a:r>
            <a:r>
              <a:rPr lang="en-US" sz="2200" dirty="0" smtClean="0"/>
              <a:t>factors…for example, conditions </a:t>
            </a:r>
            <a:r>
              <a:rPr lang="en-US" sz="2200" dirty="0"/>
              <a:t>like hypertension, ulcers, asthma, eczema, and migraine headaches.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00FF"/>
                </a:solidFill>
              </a:rPr>
              <a:t>Heart disease</a:t>
            </a:r>
            <a:r>
              <a:rPr lang="en-US" sz="2200" dirty="0"/>
              <a:t> accounts for nearly </a:t>
            </a:r>
            <a:r>
              <a:rPr lang="en-US" sz="2200" b="1" u="sng" dirty="0"/>
              <a:t>25 </a:t>
            </a:r>
            <a:r>
              <a:rPr lang="en-US" sz="2200" dirty="0"/>
              <a:t>(#)% of the deaths in the U.S. each year</a:t>
            </a:r>
            <a:r>
              <a:rPr lang="en-US" sz="2100" dirty="0"/>
              <a:t>. </a:t>
            </a:r>
            <a:endParaRPr lang="en-US" sz="21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>
                <a:solidFill>
                  <a:srgbClr val="0000FF"/>
                </a:solidFill>
              </a:rPr>
              <a:t>Personality </a:t>
            </a:r>
            <a:r>
              <a:rPr lang="en-US" sz="2000" i="1" dirty="0">
                <a:solidFill>
                  <a:srgbClr val="0000FF"/>
                </a:solidFill>
              </a:rPr>
              <a:t>factors</a:t>
            </a:r>
            <a:r>
              <a:rPr lang="en-US" sz="2000" i="1" dirty="0"/>
              <a:t> have been linked to risk for coronary heart disease.  These personality characteristics have been collectively labeled </a:t>
            </a:r>
            <a:r>
              <a:rPr lang="en-US" sz="2000" i="1" dirty="0" smtClean="0"/>
              <a:t>the </a:t>
            </a:r>
            <a:r>
              <a:rPr lang="en-US" sz="2000" b="1" i="1" u="sng" dirty="0" smtClean="0"/>
              <a:t>26 </a:t>
            </a:r>
            <a:r>
              <a:rPr lang="en-US" sz="2000" i="1" dirty="0"/>
              <a:t>personality and include 3 main elements </a:t>
            </a:r>
            <a:r>
              <a:rPr lang="en-US" sz="2000" i="1" dirty="0" smtClean="0"/>
              <a:t>The </a:t>
            </a:r>
            <a:r>
              <a:rPr lang="en-US" sz="2000" i="1" dirty="0" smtClean="0">
                <a:solidFill>
                  <a:srgbClr val="0070C0"/>
                </a:solidFill>
              </a:rPr>
              <a:t>anger and hostility </a:t>
            </a:r>
            <a:r>
              <a:rPr lang="en-US" sz="2000" i="1" dirty="0"/>
              <a:t>factor has been indicated as the most important </a:t>
            </a:r>
            <a:r>
              <a:rPr lang="en-US" sz="2000" i="1" dirty="0" smtClean="0"/>
              <a:t>health predictor </a:t>
            </a:r>
            <a:r>
              <a:rPr lang="en-US" sz="2000" i="1" dirty="0"/>
              <a:t>in this cluster of behaviors.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/>
              <a:t>Stress has also been shown to decrease the </a:t>
            </a:r>
            <a:r>
              <a:rPr lang="en-US" sz="2200" b="1" u="sng" dirty="0"/>
              <a:t> 27 </a:t>
            </a:r>
            <a:r>
              <a:rPr lang="en-US" sz="2200" b="1" dirty="0"/>
              <a:t>(2 words)</a:t>
            </a:r>
            <a:r>
              <a:rPr lang="en-US" sz="2200" dirty="0"/>
              <a:t>, the body’s defensive reaction to invasion by bacteria, viral agents, or other foreign substances</a:t>
            </a:r>
            <a:r>
              <a:rPr lang="en-US" sz="2200" i="1" dirty="0"/>
              <a:t>.  </a:t>
            </a:r>
            <a:endParaRPr lang="en-US" sz="2200" i="1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i="1" dirty="0" smtClean="0"/>
              <a:t>A study </a:t>
            </a:r>
            <a:r>
              <a:rPr lang="en-US" sz="2000" i="1" dirty="0"/>
              <a:t>in the text </a:t>
            </a:r>
            <a:r>
              <a:rPr lang="en-US" sz="2000" i="1" dirty="0" smtClean="0"/>
              <a:t>by Cohen and Tyrell, found that those under higher stress were more likely to be inflected by the virus causing the common </a:t>
            </a:r>
            <a:r>
              <a:rPr lang="en-US" sz="2000" b="1" i="1" u="sng" dirty="0"/>
              <a:t>28</a:t>
            </a:r>
            <a:r>
              <a:rPr lang="en-US" sz="2000" i="1" dirty="0"/>
              <a:t>. </a:t>
            </a:r>
            <a:r>
              <a:rPr lang="en-US" sz="2000" i="1" dirty="0" smtClean="0"/>
              <a:t>(</a:t>
            </a:r>
            <a:r>
              <a:rPr lang="en-US" sz="2000" i="1" dirty="0"/>
              <a:t>Cohen et al, 1993)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57200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Stress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and Physical Health</a:t>
            </a: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\\Rye\apps\WAPPS\Office2k\PFiles\MSOffice\Template\PDesigns\NOTEBOOK.POT</Template>
  <TotalTime>390</TotalTime>
  <Words>1507</Words>
  <Application>Microsoft Office PowerPoint</Application>
  <PresentationFormat>On-screen Show (4:3)</PresentationFormat>
  <Paragraphs>73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Times</vt:lpstr>
      <vt:lpstr>Times New Roman</vt:lpstr>
      <vt:lpstr>Wingdings</vt:lpstr>
      <vt:lpstr>NOTEBOOK</vt:lpstr>
      <vt:lpstr>Stress, Coping and Health</vt:lpstr>
      <vt:lpstr>Biology, Psychology,Social Context and Disease</vt:lpstr>
      <vt:lpstr>The Nature of Stress</vt:lpstr>
      <vt:lpstr>Types of Stress</vt:lpstr>
      <vt:lpstr>Types of Stress:  Change and Pressure</vt:lpstr>
      <vt:lpstr>Responding to Stress</vt:lpstr>
      <vt:lpstr>Responding to Stress Physiologically</vt:lpstr>
      <vt:lpstr>Brain-Body Pathways and Coping</vt:lpstr>
      <vt:lpstr>Stress and Physical Health</vt:lpstr>
      <vt:lpstr>Factors Moderating the Impact of Stress</vt:lpstr>
      <vt:lpstr>Health-Impairing Behaviors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12: Health Psychology</dc:title>
  <dc:creator>Francis Craig (adpated from Josh Barinstein)</dc:creator>
  <cp:lastModifiedBy>Craig, Francis</cp:lastModifiedBy>
  <cp:revision>87</cp:revision>
  <dcterms:created xsi:type="dcterms:W3CDTF">2000-08-02T20:16:36Z</dcterms:created>
  <dcterms:modified xsi:type="dcterms:W3CDTF">2019-09-18T16:44:51Z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fcraig@mnsfld.edu</vt:lpwstr>
  </property>
  <property fmtid="{D5CDD505-2E9C-101B-9397-08002B2CF9AE}" pid="8" name="HomePage">
    <vt:lpwstr>http://www.mnsfld.edu/~fcraig/Teaching/PSY101-Online/psy101-online.html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C:\WINDOWS\Profiles\Francis W. Craig\My Documents\teaching\PY101-ONLINE\Chapter 13</vt:lpwstr>
  </property>
</Properties>
</file>