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3" r:id="rId6"/>
    <p:sldId id="294" r:id="rId7"/>
    <p:sldId id="266" r:id="rId8"/>
    <p:sldId id="298" r:id="rId9"/>
    <p:sldId id="271" r:id="rId10"/>
    <p:sldId id="272" r:id="rId11"/>
    <p:sldId id="295" r:id="rId12"/>
    <p:sldId id="281" r:id="rId13"/>
    <p:sldId id="296" r:id="rId14"/>
    <p:sldId id="283" r:id="rId15"/>
    <p:sldId id="299" r:id="rId16"/>
    <p:sldId id="284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00" y="-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8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8C78D34-21DB-7D42-AF04-EA1C9AEF5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F1FEE-2259-6345-91CB-943B18223D2E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E3087-5DC7-E94C-84AF-739FA3A0823F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2DED0-DAFE-A14E-9553-A7B507DB84EE}" type="slidenum">
              <a:rPr lang="en-US"/>
              <a:pPr/>
              <a:t>16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5029200" cy="4114800"/>
          </a:xfrm>
        </p:spPr>
        <p:txBody>
          <a:bodyPr/>
          <a:lstStyle/>
          <a:p>
            <a:pPr lvl="2">
              <a:buFont typeface="Wingdings" charset="0"/>
              <a:buNone/>
            </a:pPr>
            <a:endParaRPr lang="en-US" i="1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B0B73-4C58-0245-B7DC-4DBE0E0151DF}" type="slidenum">
              <a:rPr lang="en-US"/>
              <a:pPr/>
              <a:t>17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12418-26A3-4F45-9270-56CD426AC2CA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21C28-7567-734C-B52A-71033B4C1971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13467-E718-BC43-89F1-FB1DC5680859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282BB-FFAC-F447-B4ED-C7A8315C2B77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0" y="0"/>
            <a:ext cx="3657600" cy="27432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5029200" cy="6324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F354C-B42D-9C4C-9791-BAEE613AE127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4E374-7F98-F74C-A495-99BD77F8ABD1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76400" y="0"/>
            <a:ext cx="3657600" cy="27432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2895600"/>
            <a:ext cx="5257800" cy="548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9A825-390B-1743-A333-9BB1BCE8A82E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3600" y="0"/>
            <a:ext cx="2743200" cy="20574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5791200" cy="6934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A4E2-88C0-F440-9962-D243252A837E}" type="slidenum">
              <a:rPr lang="en-US"/>
              <a:pPr/>
              <a:t>12</a:t>
            </a:fld>
            <a:endParaRPr lang="en-US"/>
          </a:p>
        </p:txBody>
      </p:sp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3900" y="0"/>
            <a:ext cx="3251200" cy="24384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5105400" cy="6019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103427" name="Picture 1027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8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103429" name="Picture 1029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43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432" name="Rectangle 103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84263" y="60960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3433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2663" y="60960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3434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663" y="60960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B627B254-2F70-904A-BFE6-71899E54B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011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8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5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2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00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76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066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102404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600200" y="2849563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Chapter </a:t>
            </a:r>
            <a:r>
              <a:rPr lang="en-US" sz="3200" dirty="0" smtClean="0">
                <a:latin typeface="Arial" charset="0"/>
              </a:rPr>
              <a:t>14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429000"/>
            <a:ext cx="7620000" cy="1143000"/>
          </a:xfrm>
        </p:spPr>
        <p:txBody>
          <a:bodyPr/>
          <a:lstStyle/>
          <a:p>
            <a:r>
              <a:rPr lang="en-US" dirty="0"/>
              <a:t>Psychological Disorders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8001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Mood disorders</a:t>
            </a:r>
            <a:r>
              <a:rPr lang="en-US" sz="2200" dirty="0"/>
              <a:t> are a class of disorders marked </a:t>
            </a:r>
            <a:r>
              <a:rPr lang="en-US" sz="2200" dirty="0">
                <a:solidFill>
                  <a:srgbClr val="0000FF"/>
                </a:solidFill>
              </a:rPr>
              <a:t>by </a:t>
            </a:r>
            <a:r>
              <a:rPr lang="en-US" sz="2200" b="1" u="sng" dirty="0">
                <a:solidFill>
                  <a:srgbClr val="0000FF"/>
                </a:solidFill>
              </a:rPr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42 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/>
              <a:t>disturbances of varied kinds that may spill over to physical, perceptual, social, and thought processes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People with</a:t>
            </a:r>
            <a:r>
              <a:rPr lang="en-US" sz="2200" b="1" u="sng" dirty="0" smtClean="0">
                <a:solidFill>
                  <a:srgbClr val="3366FF"/>
                </a:solidFill>
              </a:rPr>
              <a:t> 43 </a:t>
            </a:r>
            <a:r>
              <a:rPr lang="en-US" sz="2200" dirty="0" smtClean="0"/>
              <a:t>disorder go through periods of depression &amp; mania (excitement, elation).  People with </a:t>
            </a:r>
            <a:r>
              <a:rPr lang="en-US" sz="2200" b="1" u="sng" dirty="0" smtClean="0">
                <a:solidFill>
                  <a:srgbClr val="3366FF"/>
                </a:solidFill>
              </a:rPr>
              <a:t>44</a:t>
            </a:r>
            <a:r>
              <a:rPr lang="en-US" sz="2200" dirty="0" smtClean="0"/>
              <a:t> disorder experience emotional extreme at one end of the mood continuum</a:t>
            </a:r>
            <a:r>
              <a:rPr lang="mr-IN" sz="2200" dirty="0" smtClean="0"/>
              <a:t>…</a:t>
            </a:r>
            <a:r>
              <a:rPr lang="en-US" sz="2200" dirty="0" smtClean="0"/>
              <a:t> depression.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Major </a:t>
            </a:r>
            <a:r>
              <a:rPr lang="en-US" sz="2200" dirty="0">
                <a:solidFill>
                  <a:srgbClr val="0000FF"/>
                </a:solidFill>
              </a:rPr>
              <a:t>depressive disorder</a:t>
            </a:r>
            <a:r>
              <a:rPr lang="en-US" sz="2200" dirty="0"/>
              <a:t> is marked by profound sadness, slowed thought processes, low self-esteem, and loss of interest in previous sources of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45 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  <a:r>
              <a:rPr lang="en-US" sz="22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Research suggests that the </a:t>
            </a:r>
            <a:r>
              <a:rPr lang="en-US" sz="2200" dirty="0" smtClean="0"/>
              <a:t>lifetime prevalence rate for developing </a:t>
            </a:r>
            <a:r>
              <a:rPr lang="en-US" sz="2200" dirty="0">
                <a:solidFill>
                  <a:srgbClr val="0000FF"/>
                </a:solidFill>
              </a:rPr>
              <a:t>unipolar disorder</a:t>
            </a:r>
            <a:r>
              <a:rPr lang="en-US" sz="2200" dirty="0"/>
              <a:t> </a:t>
            </a:r>
            <a:r>
              <a:rPr lang="en-US" sz="2200" dirty="0" smtClean="0"/>
              <a:t>is </a:t>
            </a:r>
            <a:r>
              <a:rPr lang="en-US" sz="2200" dirty="0"/>
              <a:t>about </a:t>
            </a:r>
            <a:r>
              <a:rPr lang="en-US" sz="2200" b="1" u="sng" dirty="0" smtClean="0">
                <a:solidFill>
                  <a:srgbClr val="0000FF"/>
                </a:solidFill>
              </a:rPr>
              <a:t>46 </a:t>
            </a:r>
            <a:r>
              <a:rPr lang="en-US" sz="2200" b="1" u="sng" dirty="0">
                <a:solidFill>
                  <a:srgbClr val="0000FF"/>
                </a:solidFill>
              </a:rPr>
              <a:t>(#)</a:t>
            </a:r>
            <a:r>
              <a:rPr lang="en-US" sz="2200" dirty="0"/>
              <a:t> </a:t>
            </a:r>
            <a:r>
              <a:rPr lang="en-US" sz="2200" dirty="0" smtClean="0"/>
              <a:t>%.  </a:t>
            </a:r>
            <a:r>
              <a:rPr lang="en-US" sz="2200" dirty="0"/>
              <a:t>Evidence suggests that the </a:t>
            </a:r>
            <a:r>
              <a:rPr lang="en-US" sz="2200" dirty="0" smtClean="0"/>
              <a:t>prevalence of depression </a:t>
            </a:r>
            <a:r>
              <a:rPr lang="en-US" sz="2200" dirty="0"/>
              <a:t>is 2X as high in women as in men. 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Bipolar disorder</a:t>
            </a:r>
            <a:r>
              <a:rPr lang="en-US" sz="2200" dirty="0"/>
              <a:t> (</a:t>
            </a:r>
            <a:r>
              <a:rPr lang="en-US" sz="2200" dirty="0" smtClean="0"/>
              <a:t>formerly,  </a:t>
            </a:r>
            <a:r>
              <a:rPr lang="en-US" sz="2200" b="1" u="sng" dirty="0" smtClean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47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dirty="0">
                <a:solidFill>
                  <a:srgbClr val="0000FF"/>
                </a:solidFill>
              </a:rPr>
              <a:t> disorder</a:t>
            </a:r>
            <a:r>
              <a:rPr lang="en-US" sz="2200" dirty="0"/>
              <a:t>) is characterized by the experience of one or more manic episodes usually accompanied by periods of </a:t>
            </a:r>
            <a:r>
              <a:rPr lang="en-US" sz="2200" dirty="0" err="1" smtClean="0"/>
              <a:t>depression.In</a:t>
            </a:r>
            <a:r>
              <a:rPr lang="en-US" sz="2200" dirty="0" smtClean="0"/>
              <a:t> </a:t>
            </a:r>
            <a:r>
              <a:rPr lang="en-US" sz="2200" dirty="0"/>
              <a:t>a manic episode, </a:t>
            </a:r>
            <a:r>
              <a:rPr lang="en-US" sz="2200" dirty="0" smtClean="0"/>
              <a:t>mood </a:t>
            </a:r>
            <a:r>
              <a:rPr lang="en-US" sz="2200" dirty="0"/>
              <a:t>becomes elevated to the point of </a:t>
            </a:r>
            <a:r>
              <a:rPr lang="en-US" sz="2200" b="1" u="sng" dirty="0">
                <a:solidFill>
                  <a:srgbClr val="0000FF"/>
                </a:solidFill>
              </a:rPr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48 </a:t>
            </a:r>
            <a:r>
              <a:rPr lang="en-US" sz="2200" dirty="0"/>
              <a:t>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28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Syndromes: Mood Disorders</a:t>
            </a:r>
            <a:endParaRPr lang="en-US"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200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Syndromes: Mood Disorders 2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620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Bipolar disorder</a:t>
            </a:r>
            <a:r>
              <a:rPr lang="en-US" sz="2400" dirty="0"/>
              <a:t> affects </a:t>
            </a:r>
            <a:r>
              <a:rPr lang="en-US" sz="2400" dirty="0" smtClean="0"/>
              <a:t>roughly </a:t>
            </a:r>
            <a:r>
              <a:rPr lang="en-US" sz="2400" b="1" u="sng" dirty="0" smtClean="0">
                <a:solidFill>
                  <a:srgbClr val="0000FF"/>
                </a:solidFill>
              </a:rPr>
              <a:t>49 </a:t>
            </a:r>
            <a:r>
              <a:rPr lang="en-US" sz="2400" b="1" u="sng" dirty="0">
                <a:solidFill>
                  <a:srgbClr val="0000FF"/>
                </a:solidFill>
              </a:rPr>
              <a:t>(#)</a:t>
            </a:r>
            <a:r>
              <a:rPr lang="en-US" sz="2400" b="1" dirty="0">
                <a:solidFill>
                  <a:srgbClr val="0000FF"/>
                </a:solidFill>
              </a:rPr>
              <a:t> %</a:t>
            </a:r>
            <a:r>
              <a:rPr lang="en-US" sz="2400" b="1" dirty="0"/>
              <a:t> </a:t>
            </a:r>
            <a:r>
              <a:rPr lang="en-US" sz="2400" dirty="0"/>
              <a:t> of the </a:t>
            </a:r>
            <a:r>
              <a:rPr lang="en-US" sz="2400" dirty="0" smtClean="0"/>
              <a:t>population, </a:t>
            </a:r>
            <a:r>
              <a:rPr lang="en-US" sz="2400" dirty="0"/>
              <a:t>and is equally as common in males and females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People with mood disorders account for </a:t>
            </a:r>
            <a:r>
              <a:rPr lang="en-US" sz="2400" u="sng" dirty="0" smtClean="0">
                <a:solidFill>
                  <a:srgbClr val="3366FF"/>
                </a:solidFill>
              </a:rPr>
              <a:t>50(#)</a:t>
            </a:r>
            <a:r>
              <a:rPr lang="en-US" sz="2400" dirty="0" smtClean="0"/>
              <a:t>% of completed suicides.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Evidence </a:t>
            </a:r>
            <a:r>
              <a:rPr lang="en-US" sz="2400" dirty="0"/>
              <a:t>suggests that there is a genetic predisposition to mood disorders.  These disorders are accompanied by changes in </a:t>
            </a:r>
            <a:r>
              <a:rPr lang="en-US" sz="2400" dirty="0">
                <a:solidFill>
                  <a:srgbClr val="0000FF"/>
                </a:solidFill>
              </a:rPr>
              <a:t>neurochemical activity</a:t>
            </a:r>
            <a:r>
              <a:rPr lang="en-US" sz="2400" dirty="0"/>
              <a:t> in the brain, </a:t>
            </a:r>
            <a:r>
              <a:rPr lang="en-US" sz="2400" dirty="0" smtClean="0"/>
              <a:t>particularly abnormal levels of two neurotransmitters in the brain: </a:t>
            </a:r>
            <a:r>
              <a:rPr lang="en-US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51 </a:t>
            </a:r>
            <a:r>
              <a:rPr lang="en-US" sz="2400" dirty="0"/>
              <a:t> and </a:t>
            </a:r>
            <a:r>
              <a:rPr lang="en-US" sz="2400" b="1" u="sng" dirty="0">
                <a:solidFill>
                  <a:srgbClr val="0000FF"/>
                </a:solidFill>
              </a:rPr>
              <a:t> 52 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Cognitive models suggest that </a:t>
            </a:r>
            <a:r>
              <a:rPr lang="en-US" sz="2400" dirty="0" smtClean="0"/>
              <a:t>“</a:t>
            </a:r>
            <a:r>
              <a:rPr lang="en-US" sz="2400" b="1" u="sng" dirty="0">
                <a:solidFill>
                  <a:srgbClr val="0000FF"/>
                </a:solidFill>
              </a:rPr>
              <a:t>53 </a:t>
            </a:r>
            <a:r>
              <a:rPr lang="en-US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thinking</a:t>
            </a:r>
            <a:r>
              <a:rPr lang="en-US" sz="2400" dirty="0">
                <a:solidFill>
                  <a:srgbClr val="0000FF"/>
                </a:solidFill>
              </a:rPr>
              <a:t>” </a:t>
            </a:r>
            <a:r>
              <a:rPr lang="en-US" sz="2400" dirty="0"/>
              <a:t>contributes to depression.  A </a:t>
            </a:r>
            <a:r>
              <a:rPr lang="en-US" sz="2400" dirty="0" smtClean="0">
                <a:solidFill>
                  <a:srgbClr val="0000FF"/>
                </a:solidFill>
              </a:rPr>
              <a:t>negative cognitive </a:t>
            </a:r>
            <a:r>
              <a:rPr lang="en-US" sz="2400" dirty="0">
                <a:solidFill>
                  <a:srgbClr val="0000FF"/>
                </a:solidFill>
              </a:rPr>
              <a:t>style</a:t>
            </a:r>
            <a:r>
              <a:rPr lang="en-US" sz="2400" dirty="0"/>
              <a:t> and ruminating over one’s problems have been implicated.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Interpersonal inadequacies and poor social skills may lead to a absence of life’s </a:t>
            </a:r>
            <a:r>
              <a:rPr lang="en-US" sz="2400" dirty="0" err="1"/>
              <a:t>reinforcers</a:t>
            </a:r>
            <a:r>
              <a:rPr lang="en-US" sz="2400" dirty="0"/>
              <a:t> and frequent rejection. Stress has also been implicated in the development of depression.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7724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u="sng" dirty="0">
                <a:solidFill>
                  <a:srgbClr val="0000FF"/>
                </a:solidFill>
              </a:rPr>
              <a:t>54 </a:t>
            </a:r>
            <a:r>
              <a:rPr lang="en-US" sz="2200" b="1" u="sng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disorders</a:t>
            </a:r>
            <a:r>
              <a:rPr lang="en-US" sz="2200" dirty="0" smtClean="0"/>
              <a:t> </a:t>
            </a:r>
            <a:r>
              <a:rPr lang="en-US" sz="2200" dirty="0"/>
              <a:t>are a class of disorders marked by </a:t>
            </a:r>
            <a:r>
              <a:rPr lang="en-US" sz="2200" dirty="0">
                <a:solidFill>
                  <a:srgbClr val="0000FF"/>
                </a:solidFill>
              </a:rPr>
              <a:t>delusions, hallucinations, disorganized speech, and </a:t>
            </a:r>
            <a:r>
              <a:rPr lang="en-US" sz="2200" dirty="0" smtClean="0">
                <a:solidFill>
                  <a:srgbClr val="0000FF"/>
                </a:solidFill>
              </a:rPr>
              <a:t>deterioration of adaptive </a:t>
            </a:r>
            <a:r>
              <a:rPr lang="en-US" sz="2200" dirty="0">
                <a:solidFill>
                  <a:srgbClr val="0000FF"/>
                </a:solidFill>
              </a:rPr>
              <a:t>behavior.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Disturbed thinking/thought processes</a:t>
            </a:r>
            <a:r>
              <a:rPr lang="en-US" sz="2000" b="1" dirty="0"/>
              <a:t> </a:t>
            </a:r>
            <a:r>
              <a:rPr lang="en-US" sz="2000" dirty="0"/>
              <a:t>lie at the core of schizophrenia, whereas disturbed emotion lies at the core of mood disorders.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Prevalence estimates suggest that schizophrenia occurs in about </a:t>
            </a:r>
            <a:r>
              <a:rPr lang="en-US" sz="2200" dirty="0" smtClean="0"/>
              <a:t>1% </a:t>
            </a:r>
            <a:r>
              <a:rPr lang="en-US" sz="2200" dirty="0"/>
              <a:t>of the population (3-4 million people in the U.S.).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General symptoms of schizophrenia include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55 </a:t>
            </a:r>
            <a:r>
              <a:rPr lang="en-US" sz="2200" dirty="0">
                <a:solidFill>
                  <a:srgbClr val="0000FF"/>
                </a:solidFill>
              </a:rPr>
              <a:t>,</a:t>
            </a:r>
            <a:r>
              <a:rPr lang="en-US" sz="2200" dirty="0"/>
              <a:t> which are false beliefs that are maintained even though they clearly are out of touch with reality…belief that you a tiger, that private thoughts are broadcast to others, etc.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Delusions</a:t>
            </a:r>
            <a:r>
              <a:rPr lang="en-US" sz="2200" dirty="0"/>
              <a:t> of </a:t>
            </a:r>
            <a:r>
              <a:rPr lang="en-US" sz="2200" b="1" u="sng" dirty="0">
                <a:solidFill>
                  <a:srgbClr val="0000FF"/>
                </a:solidFill>
              </a:rPr>
              <a:t> 56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occur when people think they are famous or important. Chaotic thinking, or </a:t>
            </a:r>
            <a:r>
              <a:rPr lang="en-US" sz="2200" dirty="0">
                <a:solidFill>
                  <a:srgbClr val="0000FF"/>
                </a:solidFill>
              </a:rPr>
              <a:t>loose associations is </a:t>
            </a:r>
            <a:r>
              <a:rPr lang="en-US" sz="2200" dirty="0"/>
              <a:t>where a person shifts topics in disjointed ways is common in schizophrenia as well.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4572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Schizophrenia</a:t>
            </a: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Symptoms/Subtypes: Schizophrenia 2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5257800"/>
          </a:xfrm>
        </p:spPr>
        <p:txBody>
          <a:bodyPr/>
          <a:lstStyle/>
          <a:p>
            <a:r>
              <a:rPr lang="en-US" sz="2200" b="1" u="sng" dirty="0">
                <a:solidFill>
                  <a:srgbClr val="0000FF"/>
                </a:solidFill>
              </a:rPr>
              <a:t> 57</a:t>
            </a:r>
            <a:r>
              <a:rPr lang="en-US" sz="2200" b="1" u="sng" dirty="0"/>
              <a:t> </a:t>
            </a:r>
            <a:r>
              <a:rPr lang="en-US" sz="2200" dirty="0"/>
              <a:t> of adaptive behavior involves noticeable </a:t>
            </a:r>
            <a:r>
              <a:rPr lang="en-US" sz="2200" dirty="0" smtClean="0"/>
              <a:t>deterioration </a:t>
            </a:r>
            <a:r>
              <a:rPr lang="en-US" sz="2200" dirty="0"/>
              <a:t>in the quality of a person’s routine functioning in work, social relations, and personal care.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Hallucinations</a:t>
            </a:r>
            <a:r>
              <a:rPr lang="en-US" sz="2200" dirty="0"/>
              <a:t> are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58 </a:t>
            </a:r>
            <a:r>
              <a:rPr lang="en-US" sz="2200" dirty="0">
                <a:solidFill>
                  <a:srgbClr val="0000FF"/>
                </a:solidFill>
              </a:rPr>
              <a:t> perceptions</a:t>
            </a:r>
            <a:r>
              <a:rPr lang="en-US" sz="2200" dirty="0"/>
              <a:t> that occur in the absence of a real, external stimulus or are gross distortions of perceptual input…hearing voices.</a:t>
            </a:r>
          </a:p>
          <a:p>
            <a:r>
              <a:rPr lang="en-US" sz="2200" dirty="0"/>
              <a:t>Disturbed emotion may manifest as little emotional responsiveness (blunted or flat affect) or inappropriate </a:t>
            </a:r>
            <a:r>
              <a:rPr lang="en-US" sz="24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59</a:t>
            </a:r>
            <a:r>
              <a:rPr lang="en-US" sz="2400" b="1" u="sng" dirty="0">
                <a:solidFill>
                  <a:srgbClr val="0000FF"/>
                </a:solidFill>
              </a:rPr>
              <a:t> </a:t>
            </a:r>
            <a:r>
              <a:rPr lang="en-US" sz="2200" dirty="0">
                <a:solidFill>
                  <a:srgbClr val="0000FF"/>
                </a:solidFill>
              </a:rPr>
              <a:t> responses</a:t>
            </a:r>
            <a:r>
              <a:rPr lang="en-US" sz="2200" dirty="0"/>
              <a:t> (laughing at a story of a child’s death).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5410200"/>
          </a:xfrm>
        </p:spPr>
        <p:txBody>
          <a:bodyPr/>
          <a:lstStyle/>
          <a:p>
            <a:r>
              <a:rPr lang="en-US" sz="2200" dirty="0"/>
              <a:t>Currently, in the </a:t>
            </a:r>
            <a:r>
              <a:rPr lang="en-US" sz="2200" dirty="0">
                <a:solidFill>
                  <a:srgbClr val="0000FF"/>
                </a:solidFill>
              </a:rPr>
              <a:t>DSM-IV</a:t>
            </a:r>
            <a:r>
              <a:rPr lang="en-US" sz="2200" dirty="0"/>
              <a:t>, there are 4 subtypes of schizophrenia.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Paranoid schizophrenia</a:t>
            </a:r>
            <a:r>
              <a:rPr lang="en-US" sz="2200" dirty="0"/>
              <a:t> is dominated by delusions of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60 </a:t>
            </a:r>
            <a:r>
              <a:rPr lang="en-US" sz="2200" dirty="0"/>
              <a:t>, along with </a:t>
            </a:r>
            <a:r>
              <a:rPr lang="en-US" sz="2200" dirty="0">
                <a:solidFill>
                  <a:srgbClr val="0000FF"/>
                </a:solidFill>
              </a:rPr>
              <a:t>delusions of grandeur</a:t>
            </a:r>
            <a:r>
              <a:rPr lang="en-US" sz="2200" dirty="0"/>
              <a:t>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Catatonic schizophrenia</a:t>
            </a:r>
            <a:r>
              <a:rPr lang="en-US" sz="2200" dirty="0"/>
              <a:t> is marked by striking motor disturbances, ranging from muscular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61 </a:t>
            </a:r>
            <a:r>
              <a:rPr lang="en-US" sz="2200" dirty="0">
                <a:solidFill>
                  <a:srgbClr val="0000FF"/>
                </a:solidFill>
              </a:rPr>
              <a:t> to </a:t>
            </a:r>
            <a:r>
              <a:rPr lang="en-US" sz="2200" b="1" u="sng" dirty="0">
                <a:solidFill>
                  <a:srgbClr val="0000FF"/>
                </a:solidFill>
              </a:rPr>
              <a:t> 62</a:t>
            </a:r>
            <a:r>
              <a:rPr lang="en-US" sz="2200" b="1" u="sng" dirty="0"/>
              <a:t> </a:t>
            </a:r>
            <a:r>
              <a:rPr lang="en-US" sz="2200" dirty="0"/>
              <a:t> motor activity.</a:t>
            </a:r>
          </a:p>
          <a:p>
            <a:r>
              <a:rPr lang="en-US" sz="2200" dirty="0"/>
              <a:t>In </a:t>
            </a:r>
            <a:r>
              <a:rPr lang="en-US" sz="2200" dirty="0">
                <a:solidFill>
                  <a:srgbClr val="0000FF"/>
                </a:solidFill>
              </a:rPr>
              <a:t>disorganized schizophrenia</a:t>
            </a:r>
            <a:r>
              <a:rPr lang="en-US" sz="2200" dirty="0"/>
              <a:t>, particularly severe deterioration of adaptive behavior is seen.  Also often seen are complete social withdrawal and delusions centering on </a:t>
            </a:r>
            <a:r>
              <a:rPr lang="en-US" sz="2200" b="1" u="sng" dirty="0">
                <a:solidFill>
                  <a:srgbClr val="0000FF"/>
                </a:solidFill>
              </a:rPr>
              <a:t> 63 </a:t>
            </a:r>
            <a:r>
              <a:rPr lang="en-US" sz="2200" dirty="0"/>
              <a:t> functions (“My brain is melting”.)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People who clearly have schizophrenia, but cannot be placed in any of the above subtypes, are given the diagnosis of </a:t>
            </a:r>
            <a:r>
              <a:rPr lang="en-US" sz="2200" b="1" u="sng" dirty="0">
                <a:solidFill>
                  <a:srgbClr val="0000FF"/>
                </a:solidFill>
              </a:rPr>
              <a:t>64 </a:t>
            </a:r>
            <a:r>
              <a:rPr lang="en-US" sz="2200" dirty="0">
                <a:solidFill>
                  <a:srgbClr val="0000FF"/>
                </a:solidFill>
              </a:rPr>
              <a:t>schizophrenia</a:t>
            </a:r>
            <a:r>
              <a:rPr lang="en-US" sz="2200" dirty="0"/>
              <a:t>.</a:t>
            </a:r>
          </a:p>
          <a:p>
            <a:endParaRPr lang="en-US" sz="2200" dirty="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Subtyping of Schizophrenia</a:t>
            </a:r>
            <a:endParaRPr lang="en-US"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6096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Course and Outcome of </a:t>
            </a:r>
            <a:r>
              <a:rPr lang="en-US" sz="2200" dirty="0">
                <a:solidFill>
                  <a:schemeClr val="tx1"/>
                </a:solidFill>
              </a:rPr>
              <a:t>Schizophrenia 2</a:t>
            </a: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620000" cy="5562600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/>
              <a:t>Schizophrenic Disorders usually emerge during adolescence or early adulthood.  75% of cases emerge by age</a:t>
            </a:r>
            <a:r>
              <a:rPr lang="en-US" sz="2500" b="1" u="sng" dirty="0" smtClean="0">
                <a:solidFill>
                  <a:srgbClr val="3366FF"/>
                </a:solidFill>
              </a:rPr>
              <a:t> 65 </a:t>
            </a:r>
            <a:r>
              <a:rPr lang="en-US" sz="2500" dirty="0" smtClean="0"/>
              <a:t>(#).</a:t>
            </a:r>
          </a:p>
          <a:p>
            <a:r>
              <a:rPr lang="en-US" sz="2500" dirty="0" smtClean="0"/>
              <a:t>Once the disorder emerges, patient outcomes tend to fall into 3 broad groups:</a:t>
            </a:r>
          </a:p>
          <a:p>
            <a:pPr lvl="1"/>
            <a:r>
              <a:rPr lang="en-US" sz="2100" dirty="0" smtClean="0"/>
              <a:t>Patients with milder disorder who are treated and fully recover (~20-30%).</a:t>
            </a:r>
          </a:p>
          <a:p>
            <a:pPr lvl="1"/>
            <a:r>
              <a:rPr lang="en-US" sz="2100" dirty="0" smtClean="0"/>
              <a:t>Patients who experience partial recovery, return to independent living but experience regular relapse. (~30-50%)</a:t>
            </a:r>
          </a:p>
          <a:p>
            <a:pPr lvl="1"/>
            <a:r>
              <a:rPr lang="en-US" sz="2100" dirty="0" smtClean="0"/>
              <a:t>Patients marked by chronic, relentless deterioration and extensive hospitalization (~30%).</a:t>
            </a:r>
          </a:p>
          <a:p>
            <a:r>
              <a:rPr lang="en-US" sz="2500" dirty="0" smtClean="0"/>
              <a:t>Although schizophrenia is often viewed as a disorder marked by relentless deterioration, a good portion of patients experience a reasonable  degree of </a:t>
            </a:r>
            <a:r>
              <a:rPr lang="en-US" sz="2500" b="1" u="sng" dirty="0" smtClean="0">
                <a:solidFill>
                  <a:srgbClr val="3366FF"/>
                </a:solidFill>
              </a:rPr>
              <a:t>66</a:t>
            </a:r>
            <a:r>
              <a:rPr lang="en-US" sz="2500" dirty="0" smtClean="0"/>
              <a:t> !</a:t>
            </a:r>
            <a:endParaRPr lang="en-US" sz="2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20000" cy="5638800"/>
          </a:xfrm>
        </p:spPr>
        <p:txBody>
          <a:bodyPr/>
          <a:lstStyle/>
          <a:p>
            <a:r>
              <a:rPr lang="en-US" sz="2200" dirty="0"/>
              <a:t>Research has linked schizophrenia to a genetic </a:t>
            </a:r>
            <a:r>
              <a:rPr lang="en-US" sz="2200" dirty="0" smtClean="0"/>
              <a:t>vulnerability, </a:t>
            </a:r>
            <a:r>
              <a:rPr lang="en-US" sz="2200" dirty="0"/>
              <a:t>and </a:t>
            </a:r>
            <a:r>
              <a:rPr lang="en-US" sz="2200" dirty="0" smtClean="0"/>
              <a:t>excess </a:t>
            </a:r>
            <a:r>
              <a:rPr lang="en-US" sz="2200" b="1" u="sng" dirty="0" smtClean="0">
                <a:solidFill>
                  <a:srgbClr val="0000FF"/>
                </a:solidFill>
              </a:rPr>
              <a:t>67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/>
              <a:t>activit</a:t>
            </a:r>
            <a:r>
              <a:rPr lang="en-US" sz="2200" dirty="0"/>
              <a:t>y</a:t>
            </a:r>
            <a:r>
              <a:rPr lang="en-US" sz="2200" dirty="0" smtClean="0"/>
              <a:t> in the brain (</a:t>
            </a:r>
            <a:r>
              <a:rPr lang="en-US" sz="2200" dirty="0"/>
              <a:t>and perhaps </a:t>
            </a:r>
            <a:r>
              <a:rPr lang="en-US" sz="2200" dirty="0">
                <a:solidFill>
                  <a:srgbClr val="0000FF"/>
                </a:solidFill>
              </a:rPr>
              <a:t>serotonin</a:t>
            </a:r>
            <a:r>
              <a:rPr lang="en-US" sz="2200" dirty="0"/>
              <a:t> </a:t>
            </a:r>
            <a:r>
              <a:rPr lang="en-US" sz="2200" dirty="0" smtClean="0"/>
              <a:t>activity </a:t>
            </a:r>
            <a:r>
              <a:rPr lang="en-US" sz="2200" dirty="0"/>
              <a:t>as well). </a:t>
            </a:r>
          </a:p>
          <a:p>
            <a:r>
              <a:rPr lang="en-US" sz="2200" dirty="0">
                <a:solidFill>
                  <a:srgbClr val="0000FF"/>
                </a:solidFill>
              </a:rPr>
              <a:t>Structural abnormalities</a:t>
            </a:r>
            <a:r>
              <a:rPr lang="en-US" sz="2200" dirty="0"/>
              <a:t> in the brain, such as enlarged brain </a:t>
            </a:r>
            <a:r>
              <a:rPr lang="en-US" sz="2200" b="1" u="sng" dirty="0">
                <a:solidFill>
                  <a:srgbClr val="0000FF"/>
                </a:solidFill>
              </a:rPr>
              <a:t> 68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are associated with schizophrenia, but no one knows why.</a:t>
            </a:r>
          </a:p>
          <a:p>
            <a:r>
              <a:rPr lang="en-US" sz="2200" dirty="0"/>
              <a:t>The </a:t>
            </a:r>
            <a:r>
              <a:rPr lang="en-US" sz="2200" dirty="0">
                <a:solidFill>
                  <a:srgbClr val="0000FF"/>
                </a:solidFill>
              </a:rPr>
              <a:t>neurodevelopmental hypothesis of schizophrenia</a:t>
            </a:r>
            <a:r>
              <a:rPr lang="en-US" sz="2200" dirty="0"/>
              <a:t> asserts that it is attributable to disruptions in maturational processes of the brain before or at the time of birth that are caused by:</a:t>
            </a:r>
          </a:p>
          <a:p>
            <a:pPr lvl="1"/>
            <a:r>
              <a:rPr lang="en-US" sz="2000" dirty="0"/>
              <a:t>prenatal viral infections, obstetrical complications, and other brain insults.</a:t>
            </a:r>
          </a:p>
          <a:p>
            <a:r>
              <a:rPr lang="en-US" sz="2200" dirty="0"/>
              <a:t>Precipitating </a:t>
            </a:r>
            <a:r>
              <a:rPr lang="en-US" sz="2200" b="1" u="sng" dirty="0">
                <a:solidFill>
                  <a:srgbClr val="0000FF"/>
                </a:solidFill>
              </a:rPr>
              <a:t> 69 </a:t>
            </a:r>
            <a:r>
              <a:rPr lang="en-US" sz="2200" dirty="0"/>
              <a:t> and unhealthy family dynamics have also been shown to be related to schizophrenia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Etiology of Schizophrenia</a:t>
            </a:r>
            <a:endParaRPr lang="en-US"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0" y="762000"/>
            <a:ext cx="7696200" cy="5867400"/>
          </a:xfrm>
        </p:spPr>
        <p:txBody>
          <a:bodyPr>
            <a:normAutofit fontScale="92500"/>
          </a:bodyPr>
          <a:lstStyle/>
          <a:p>
            <a:r>
              <a:rPr lang="en-US" sz="2200" u="sng" dirty="0" smtClean="0">
                <a:solidFill>
                  <a:srgbClr val="3366FF"/>
                </a:solidFill>
              </a:rPr>
              <a:t>70</a:t>
            </a:r>
            <a:r>
              <a:rPr lang="en-US" sz="2200" dirty="0" smtClean="0">
                <a:solidFill>
                  <a:srgbClr val="3366FF"/>
                </a:solidFill>
              </a:rPr>
              <a:t> disorders </a:t>
            </a:r>
            <a:r>
              <a:rPr lang="en-US" sz="2200" dirty="0" smtClean="0"/>
              <a:t>are characterized by profound impairment of social interaction and communication of severely restricted interests in activities  (usually apparent by age 3).</a:t>
            </a:r>
          </a:p>
          <a:p>
            <a:r>
              <a:rPr lang="en-US" sz="2200" dirty="0" smtClean="0"/>
              <a:t>A central feature of autistic disorder is the child's lack of interest in other</a:t>
            </a:r>
            <a:r>
              <a:rPr lang="en-US" sz="2200" b="1" u="sng" dirty="0" smtClean="0">
                <a:solidFill>
                  <a:srgbClr val="3366FF"/>
                </a:solidFill>
              </a:rPr>
              <a:t> 71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Other qualities of behavior include:</a:t>
            </a:r>
          </a:p>
          <a:p>
            <a:pPr lvl="1"/>
            <a:r>
              <a:rPr lang="en-US" sz="1800" dirty="0" smtClean="0"/>
              <a:t>Lack of eye contact with others</a:t>
            </a:r>
          </a:p>
          <a:p>
            <a:pPr lvl="1"/>
            <a:r>
              <a:rPr lang="en-US" sz="1800" dirty="0" smtClean="0"/>
              <a:t>Lack of need for physical contact with caretakers</a:t>
            </a:r>
          </a:p>
          <a:p>
            <a:pPr lvl="1"/>
            <a:r>
              <a:rPr lang="en-US" sz="1800" dirty="0" smtClean="0"/>
              <a:t>Poor peer bonding</a:t>
            </a:r>
          </a:p>
          <a:p>
            <a:pPr lvl="1"/>
            <a:r>
              <a:rPr lang="en-US" sz="1800" dirty="0" smtClean="0"/>
              <a:t>Difficulty or failure to develop speech</a:t>
            </a:r>
          </a:p>
          <a:p>
            <a:pPr lvl="1"/>
            <a:r>
              <a:rPr lang="en-US" sz="1800" b="1" u="sng" dirty="0" smtClean="0">
                <a:solidFill>
                  <a:srgbClr val="3366FF"/>
                </a:solidFill>
              </a:rPr>
              <a:t>72</a:t>
            </a:r>
            <a:r>
              <a:rPr lang="en-US" sz="1800" dirty="0" smtClean="0"/>
              <a:t> - rote repetition of others words</a:t>
            </a:r>
          </a:p>
          <a:p>
            <a:pPr lvl="1"/>
            <a:r>
              <a:rPr lang="en-US" sz="1800" dirty="0" smtClean="0"/>
              <a:t>Physical inflexibility</a:t>
            </a:r>
          </a:p>
          <a:p>
            <a:r>
              <a:rPr lang="en-US" sz="2200" dirty="0" smtClean="0"/>
              <a:t>Most recent research strongly points to </a:t>
            </a:r>
            <a:r>
              <a:rPr lang="en-US" sz="2200" b="1" u="sng" dirty="0" smtClean="0">
                <a:solidFill>
                  <a:srgbClr val="3366FF"/>
                </a:solidFill>
              </a:rPr>
              <a:t>73</a:t>
            </a:r>
            <a:r>
              <a:rPr lang="en-US" sz="2200" dirty="0" smtClean="0"/>
              <a:t> factors as the major contributor to autistic disorders (also, perhaps damage to the </a:t>
            </a:r>
            <a:r>
              <a:rPr lang="en-US" sz="2200" b="1" u="sng" dirty="0" smtClean="0">
                <a:solidFill>
                  <a:srgbClr val="3366FF"/>
                </a:solidFill>
              </a:rPr>
              <a:t>74,</a:t>
            </a:r>
            <a:r>
              <a:rPr lang="en-US" sz="2200" dirty="0" smtClean="0"/>
              <a:t> a structure in the brain that processes fear response)</a:t>
            </a:r>
          </a:p>
          <a:p>
            <a:r>
              <a:rPr lang="en-US" sz="2200" dirty="0" smtClean="0"/>
              <a:t>Explanations that suggest parenting style or exposure to mercury in vaccines have been discredited.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200" dirty="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4572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Autism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93925" y="5470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76962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The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dirty="0"/>
              <a:t> proposes that it is useful to think of abnormal behavior as a </a:t>
            </a:r>
            <a:r>
              <a:rPr lang="en-US" sz="2200" b="1" u="sng" dirty="0">
                <a:solidFill>
                  <a:srgbClr val="0000FF"/>
                </a:solidFill>
              </a:rPr>
              <a:t> 2 </a:t>
            </a:r>
            <a:r>
              <a:rPr lang="en-US" sz="2200" dirty="0"/>
              <a:t>…</a:t>
            </a:r>
            <a:r>
              <a:rPr lang="en-US" sz="2200" dirty="0">
                <a:solidFill>
                  <a:srgbClr val="0000FF"/>
                </a:solidFill>
              </a:rPr>
              <a:t>Thomas </a:t>
            </a:r>
            <a:r>
              <a:rPr lang="en-US" sz="2200" dirty="0" err="1">
                <a:solidFill>
                  <a:srgbClr val="0000FF"/>
                </a:solidFill>
              </a:rPr>
              <a:t>Szasz</a:t>
            </a:r>
            <a:r>
              <a:rPr lang="en-US" sz="2200" dirty="0"/>
              <a:t> and others argue against this model, contending that psychological problems are “problems in living”, rather than psychological problems.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In determining whether a behavior is abnormal, clinicians rely on the following criteria: (I) </a:t>
            </a:r>
            <a:r>
              <a:rPr lang="en-US" sz="2200" b="1" u="sng" dirty="0" smtClean="0">
                <a:solidFill>
                  <a:srgbClr val="0000FF"/>
                </a:solidFill>
              </a:rPr>
              <a:t>3 </a:t>
            </a:r>
            <a:r>
              <a:rPr lang="en-US" sz="2200" dirty="0" smtClean="0"/>
              <a:t>: does </a:t>
            </a:r>
            <a:r>
              <a:rPr lang="en-US" sz="2200" dirty="0"/>
              <a:t>it violate societal </a:t>
            </a:r>
            <a:r>
              <a:rPr lang="en-US" sz="2200" dirty="0" smtClean="0"/>
              <a:t>acceptability?; </a:t>
            </a:r>
            <a:r>
              <a:rPr lang="en-US" sz="2200" dirty="0"/>
              <a:t>(II) Is it </a:t>
            </a:r>
            <a:r>
              <a:rPr lang="en-US" sz="2200" b="1" u="sng" dirty="0">
                <a:solidFill>
                  <a:srgbClr val="0000FF"/>
                </a:solidFill>
              </a:rPr>
              <a:t> 4 </a:t>
            </a:r>
            <a:r>
              <a:rPr lang="en-US" sz="2200" dirty="0"/>
              <a:t> </a:t>
            </a:r>
            <a:r>
              <a:rPr lang="en-US" sz="2200" dirty="0" smtClean="0"/>
              <a:t>behavior? </a:t>
            </a:r>
            <a:r>
              <a:rPr lang="en-US" sz="2200" dirty="0"/>
              <a:t>T</a:t>
            </a:r>
            <a:r>
              <a:rPr lang="en-US" sz="2200" dirty="0" smtClean="0"/>
              <a:t>hat </a:t>
            </a:r>
            <a:r>
              <a:rPr lang="en-US" sz="2200" dirty="0"/>
              <a:t>is, does it impair a person’s everyday behavior; and (III) does it cause them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5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dirty="0">
                <a:solidFill>
                  <a:srgbClr val="0000FF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All three criteria do not have to be met for a person to be diagnosed with a psychological disorder…</a:t>
            </a:r>
            <a:r>
              <a:rPr lang="en-US" sz="2200" dirty="0">
                <a:solidFill>
                  <a:srgbClr val="0000FF"/>
                </a:solidFill>
              </a:rPr>
              <a:t>diagnoses </a:t>
            </a:r>
            <a:r>
              <a:rPr lang="en-US" sz="2200" dirty="0"/>
              <a:t>involve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6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b="1" dirty="0"/>
              <a:t> </a:t>
            </a:r>
            <a:r>
              <a:rPr lang="en-US" sz="2200" dirty="0"/>
              <a:t>about what represents </a:t>
            </a:r>
            <a:r>
              <a:rPr lang="en-US" sz="2200" dirty="0">
                <a:solidFill>
                  <a:srgbClr val="0000FF"/>
                </a:solidFill>
              </a:rPr>
              <a:t>normal/abnormal behavior</a:t>
            </a:r>
            <a:r>
              <a:rPr lang="en-US" sz="22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Antonyms such as normal vs. abnormal imply that people can be divided into two distinct groups, when in reality, it is hard to know when to draw the line.</a:t>
            </a:r>
            <a:endParaRPr lang="en-US" sz="24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Abnormal Behavior</a:t>
            </a:r>
            <a:endParaRPr lang="en-US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7848600" cy="5638800"/>
          </a:xfrm>
        </p:spPr>
        <p:txBody>
          <a:bodyPr/>
          <a:lstStyle/>
          <a:p>
            <a:r>
              <a:rPr lang="en-US" sz="2400"/>
              <a:t>A </a:t>
            </a:r>
            <a:r>
              <a:rPr lang="en-US" sz="2400" b="1" u="sng">
                <a:solidFill>
                  <a:srgbClr val="0000FF"/>
                </a:solidFill>
              </a:rPr>
              <a:t> 7 </a:t>
            </a:r>
            <a:r>
              <a:rPr lang="en-US" sz="2400"/>
              <a:t> is a means of distinguishing one illness from another.</a:t>
            </a:r>
          </a:p>
          <a:p>
            <a:r>
              <a:rPr lang="en-US" sz="2400" b="1" u="sng">
                <a:solidFill>
                  <a:srgbClr val="0000FF"/>
                </a:solidFill>
              </a:rPr>
              <a:t> 8 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refers to the apparent causation and developmental history of an illness.</a:t>
            </a:r>
          </a:p>
          <a:p>
            <a:r>
              <a:rPr lang="en-US" sz="2400" b="1" u="sng">
                <a:solidFill>
                  <a:srgbClr val="0000FF"/>
                </a:solidFill>
              </a:rPr>
              <a:t> 9 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is a forecast about the probable course of an illness.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Medical concepts</a:t>
            </a:r>
            <a:endParaRPr lang="en-US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20000" cy="5562600"/>
          </a:xfrm>
        </p:spPr>
        <p:txBody>
          <a:bodyPr/>
          <a:lstStyle/>
          <a:p>
            <a:r>
              <a:rPr lang="en-US" sz="2200" dirty="0"/>
              <a:t>A taxonomy of mental disorders was first published in 1952 by the American Psychiatric Association, </a:t>
            </a:r>
            <a:r>
              <a:rPr lang="en-US" sz="2200" dirty="0">
                <a:solidFill>
                  <a:srgbClr val="0000FF"/>
                </a:solidFill>
              </a:rPr>
              <a:t>the DSM</a:t>
            </a:r>
            <a:r>
              <a:rPr lang="en-US" sz="2200" dirty="0"/>
              <a:t>.  This classification scheme is now in its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 10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 </a:t>
            </a:r>
            <a:r>
              <a:rPr lang="en-US" sz="2200" dirty="0" smtClean="0"/>
              <a:t>edition.  </a:t>
            </a:r>
            <a:endParaRPr lang="en-US" sz="2200" dirty="0"/>
          </a:p>
          <a:p>
            <a:r>
              <a:rPr lang="en-US" sz="2200" dirty="0"/>
              <a:t>The </a:t>
            </a:r>
            <a:r>
              <a:rPr lang="en-US" sz="2200" dirty="0">
                <a:solidFill>
                  <a:srgbClr val="0000FF"/>
                </a:solidFill>
              </a:rPr>
              <a:t>DSM-IV</a:t>
            </a:r>
            <a:r>
              <a:rPr lang="en-US" sz="2200" dirty="0"/>
              <a:t> uses a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11 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en-US" sz="2200" dirty="0">
                <a:solidFill>
                  <a:srgbClr val="0000FF"/>
                </a:solidFill>
              </a:rPr>
              <a:t>system</a:t>
            </a:r>
            <a:r>
              <a:rPr lang="en-US" sz="2200" dirty="0"/>
              <a:t> for classifying mental disorders.  </a:t>
            </a:r>
          </a:p>
          <a:p>
            <a:r>
              <a:rPr lang="en-US" sz="2200" dirty="0"/>
              <a:t>The diagnoses of disorders are made on </a:t>
            </a:r>
            <a:r>
              <a:rPr lang="en-US" sz="2200" dirty="0">
                <a:solidFill>
                  <a:srgbClr val="0000FF"/>
                </a:solidFill>
              </a:rPr>
              <a:t>Axes I and II</a:t>
            </a:r>
            <a:r>
              <a:rPr lang="en-US" sz="2200" dirty="0"/>
              <a:t>, with most </a:t>
            </a:r>
            <a:r>
              <a:rPr lang="en-US" sz="2200" dirty="0" smtClean="0"/>
              <a:t>types of disorders falling </a:t>
            </a:r>
            <a:r>
              <a:rPr lang="en-US" sz="2200" dirty="0"/>
              <a:t>on Axis I.</a:t>
            </a:r>
          </a:p>
          <a:p>
            <a:r>
              <a:rPr lang="en-US" sz="2200" dirty="0"/>
              <a:t>The remaining axes are used to record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12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  <a:r>
              <a:rPr lang="en-US" sz="2200" dirty="0"/>
              <a:t>  A </a:t>
            </a:r>
            <a:r>
              <a:rPr lang="en-US" sz="2200" dirty="0" smtClean="0"/>
              <a:t>patient’s </a:t>
            </a:r>
            <a:r>
              <a:rPr lang="en-US" sz="2200" b="1" u="sng" dirty="0" smtClean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13 </a:t>
            </a:r>
            <a:r>
              <a:rPr lang="en-US" sz="2200" dirty="0"/>
              <a:t> disorders are listed on </a:t>
            </a:r>
            <a:r>
              <a:rPr lang="en-US" sz="2200" dirty="0">
                <a:solidFill>
                  <a:srgbClr val="0000FF"/>
                </a:solidFill>
              </a:rPr>
              <a:t>Axis III</a:t>
            </a:r>
            <a:r>
              <a:rPr lang="en-US" sz="2200" dirty="0"/>
              <a:t>, and the types of </a:t>
            </a:r>
            <a:r>
              <a:rPr lang="en-US" sz="2200" b="1" u="sng" dirty="0">
                <a:solidFill>
                  <a:srgbClr val="0000FF"/>
                </a:solidFill>
              </a:rPr>
              <a:t> 14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they have experienced in the past </a:t>
            </a:r>
            <a:r>
              <a:rPr lang="en-US" sz="2200" dirty="0" smtClean="0"/>
              <a:t>year, </a:t>
            </a:r>
            <a:r>
              <a:rPr lang="en-US" sz="2200" dirty="0"/>
              <a:t>on </a:t>
            </a:r>
            <a:r>
              <a:rPr lang="en-US" sz="2200" dirty="0">
                <a:solidFill>
                  <a:srgbClr val="0000FF"/>
                </a:solidFill>
              </a:rPr>
              <a:t>Axis IV</a:t>
            </a:r>
            <a:r>
              <a:rPr lang="en-US" sz="2200" dirty="0"/>
              <a:t>.  </a:t>
            </a:r>
            <a:r>
              <a:rPr lang="en-US" sz="2200" dirty="0">
                <a:solidFill>
                  <a:srgbClr val="0000FF"/>
                </a:solidFill>
              </a:rPr>
              <a:t>Axis V</a:t>
            </a:r>
            <a:r>
              <a:rPr lang="en-US" sz="2200" dirty="0"/>
              <a:t> estimates the </a:t>
            </a:r>
            <a:r>
              <a:rPr lang="en-US" sz="2200" dirty="0" smtClean="0"/>
              <a:t>individual’s </a:t>
            </a:r>
            <a:r>
              <a:rPr lang="en-US" sz="2200" b="1" u="sng" dirty="0" smtClean="0">
                <a:solidFill>
                  <a:srgbClr val="0000FF"/>
                </a:solidFill>
              </a:rPr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15 </a:t>
            </a:r>
            <a:r>
              <a:rPr lang="en-US" sz="2200" dirty="0"/>
              <a:t> level of adaptive functioning.</a:t>
            </a:r>
          </a:p>
          <a:p>
            <a:r>
              <a:rPr lang="en-US" sz="2200" dirty="0"/>
              <a:t>The goal of this </a:t>
            </a:r>
            <a:r>
              <a:rPr lang="en-US" sz="2200" dirty="0" err="1">
                <a:solidFill>
                  <a:srgbClr val="0000FF"/>
                </a:solidFill>
              </a:rPr>
              <a:t>multiaxial</a:t>
            </a:r>
            <a:r>
              <a:rPr lang="en-US" sz="2200" dirty="0">
                <a:solidFill>
                  <a:srgbClr val="0000FF"/>
                </a:solidFill>
              </a:rPr>
              <a:t> system</a:t>
            </a:r>
            <a:r>
              <a:rPr lang="en-US" sz="2200" dirty="0"/>
              <a:t> is to impart more information besides a traditional diagnostic label.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Psychodiagnosis: The Classification of Disorders</a:t>
            </a:r>
            <a:endParaRPr lang="en-US"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72400" cy="57150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dirty="0">
                <a:solidFill>
                  <a:srgbClr val="0000FF"/>
                </a:solidFill>
              </a:rPr>
              <a:t>anxiety disorders</a:t>
            </a:r>
            <a:r>
              <a:rPr lang="en-US" sz="2200" dirty="0"/>
              <a:t> are a class of disorders marked by feelings of excessive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16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and anxiety. Studies suggest that anxiety disorders occur in approximately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17 (#)</a:t>
            </a:r>
            <a:r>
              <a:rPr lang="en-US" sz="2200" b="1" dirty="0" smtClean="0">
                <a:solidFill>
                  <a:srgbClr val="0000FF"/>
                </a:solidFill>
              </a:rPr>
              <a:t> percent</a:t>
            </a:r>
            <a:r>
              <a:rPr lang="en-US" sz="2200" dirty="0" smtClean="0"/>
              <a:t> </a:t>
            </a:r>
            <a:r>
              <a:rPr lang="en-US" sz="2200" dirty="0"/>
              <a:t>of the population</a:t>
            </a:r>
            <a:r>
              <a:rPr lang="en-US" sz="2200" dirty="0" smtClean="0"/>
              <a:t>.  There are 5 types.</a:t>
            </a:r>
            <a:endParaRPr lang="en-US" sz="2200" dirty="0"/>
          </a:p>
          <a:p>
            <a:r>
              <a:rPr lang="en-US" sz="2200" dirty="0">
                <a:solidFill>
                  <a:srgbClr val="0000FF"/>
                </a:solidFill>
              </a:rPr>
              <a:t>Generalized anxiety disorder</a:t>
            </a:r>
            <a:r>
              <a:rPr lang="en-US" sz="2200" dirty="0"/>
              <a:t> is marked by a chronic, high level of anxiety that is not tied to any specific </a:t>
            </a:r>
            <a:r>
              <a:rPr lang="en-US" sz="2200" b="1" u="sng" dirty="0">
                <a:solidFill>
                  <a:srgbClr val="0000FF"/>
                </a:solidFill>
              </a:rPr>
              <a:t>18 .</a:t>
            </a:r>
            <a:r>
              <a:rPr lang="en-US" sz="2200" b="1" u="sng" dirty="0"/>
              <a:t> </a:t>
            </a:r>
          </a:p>
          <a:p>
            <a:r>
              <a:rPr lang="en-US" sz="2200" dirty="0">
                <a:solidFill>
                  <a:srgbClr val="0000FF"/>
                </a:solidFill>
              </a:rPr>
              <a:t>Phobic disorder</a:t>
            </a:r>
            <a:r>
              <a:rPr lang="en-US" sz="2200" dirty="0"/>
              <a:t> is marked by a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 19 </a:t>
            </a:r>
            <a:r>
              <a:rPr lang="en-US" sz="2200" dirty="0"/>
              <a:t> and irrational fear of an object or situation that resents no realistic danger. </a:t>
            </a:r>
          </a:p>
          <a:p>
            <a:r>
              <a:rPr lang="en-US" sz="2200" dirty="0"/>
              <a:t>Examples:</a:t>
            </a:r>
          </a:p>
          <a:p>
            <a:pPr lvl="1"/>
            <a:r>
              <a:rPr lang="en-US" sz="2100" dirty="0">
                <a:solidFill>
                  <a:srgbClr val="0000FF"/>
                </a:solidFill>
              </a:rPr>
              <a:t>Acrophobia  – fear of heights</a:t>
            </a:r>
          </a:p>
          <a:p>
            <a:pPr lvl="1"/>
            <a:r>
              <a:rPr lang="en-US" sz="2100" dirty="0">
                <a:solidFill>
                  <a:srgbClr val="0000FF"/>
                </a:solidFill>
              </a:rPr>
              <a:t>Claustrophobia – fear of small, enclosed places</a:t>
            </a:r>
          </a:p>
          <a:p>
            <a:pPr lvl="1"/>
            <a:r>
              <a:rPr lang="en-US" sz="2100" dirty="0" err="1">
                <a:solidFill>
                  <a:srgbClr val="0000FF"/>
                </a:solidFill>
              </a:rPr>
              <a:t>Brontophobia</a:t>
            </a:r>
            <a:r>
              <a:rPr lang="en-US" sz="2100" dirty="0">
                <a:solidFill>
                  <a:srgbClr val="0000FF"/>
                </a:solidFill>
              </a:rPr>
              <a:t>  – fear of storms</a:t>
            </a:r>
          </a:p>
          <a:p>
            <a:pPr lvl="1"/>
            <a:r>
              <a:rPr lang="en-US" sz="2100" dirty="0">
                <a:solidFill>
                  <a:srgbClr val="0000FF"/>
                </a:solidFill>
              </a:rPr>
              <a:t>Hydrophobia – fear of water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Syndromes: Anxiety Disorders</a:t>
            </a:r>
            <a:endParaRPr 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6200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Syndromes: Anxiety Disorders 2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7848600" cy="5943600"/>
          </a:xfrm>
        </p:spPr>
        <p:txBody>
          <a:bodyPr/>
          <a:lstStyle/>
          <a:p>
            <a:r>
              <a:rPr lang="en-US" sz="2100" b="1" u="sng" dirty="0">
                <a:solidFill>
                  <a:srgbClr val="0000FF"/>
                </a:solidFill>
              </a:rPr>
              <a:t> 20 </a:t>
            </a:r>
            <a:r>
              <a:rPr lang="en-US" sz="2100" dirty="0">
                <a:solidFill>
                  <a:srgbClr val="0000FF"/>
                </a:solidFill>
              </a:rPr>
              <a:t> disorder</a:t>
            </a:r>
            <a:r>
              <a:rPr lang="en-US" sz="2100" dirty="0"/>
              <a:t> is characterized by recurrent attacks of overwhelming anxiety that usually occur suddenly and unexpectedly.  </a:t>
            </a:r>
          </a:p>
          <a:p>
            <a:pPr lvl="1"/>
            <a:r>
              <a:rPr lang="en-US" sz="1900" dirty="0"/>
              <a:t>These panic attacks have physical symptoms.  After a number of these attacks, victims may become so concerned about exhibiting panic in public that they may be afraid to leave home, developing  </a:t>
            </a:r>
            <a:r>
              <a:rPr lang="en-US" sz="1900" b="1" u="sng" dirty="0">
                <a:solidFill>
                  <a:srgbClr val="0000FF"/>
                </a:solidFill>
              </a:rPr>
              <a:t>21</a:t>
            </a:r>
            <a:r>
              <a:rPr lang="en-US" sz="1900" dirty="0">
                <a:solidFill>
                  <a:srgbClr val="0000FF"/>
                </a:solidFill>
              </a:rPr>
              <a:t> </a:t>
            </a:r>
            <a:r>
              <a:rPr lang="en-US" sz="1900" dirty="0"/>
              <a:t>,</a:t>
            </a:r>
            <a:r>
              <a:rPr lang="en-US" sz="1900" dirty="0" smtClean="0"/>
              <a:t>a </a:t>
            </a:r>
            <a:r>
              <a:rPr lang="en-US" sz="1900" dirty="0"/>
              <a:t>fear of going out in public.</a:t>
            </a:r>
          </a:p>
          <a:p>
            <a:r>
              <a:rPr lang="en-US" sz="2100" dirty="0">
                <a:solidFill>
                  <a:srgbClr val="0000FF"/>
                </a:solidFill>
              </a:rPr>
              <a:t>Obsessive-compulsive disorder (OCD</a:t>
            </a:r>
            <a:r>
              <a:rPr lang="en-US" sz="2100" dirty="0"/>
              <a:t>) is marked by persistent, uncontrollable intrusions of unwanted </a:t>
            </a:r>
            <a:r>
              <a:rPr lang="en-US" sz="2100" dirty="0" smtClean="0"/>
              <a:t>thoughts, </a:t>
            </a:r>
            <a:r>
              <a:rPr lang="en-US" sz="2100" b="1" dirty="0">
                <a:solidFill>
                  <a:srgbClr val="0000FF"/>
                </a:solidFill>
              </a:rPr>
              <a:t>(</a:t>
            </a:r>
            <a:r>
              <a:rPr lang="en-US" sz="2100" b="1" u="sng" dirty="0">
                <a:solidFill>
                  <a:srgbClr val="0000FF"/>
                </a:solidFill>
              </a:rPr>
              <a:t>22</a:t>
            </a:r>
            <a:r>
              <a:rPr lang="en-US" sz="2100" b="1" u="sng" dirty="0" smtClean="0">
                <a:solidFill>
                  <a:srgbClr val="0000FF"/>
                </a:solidFill>
              </a:rPr>
              <a:t>),</a:t>
            </a:r>
            <a:r>
              <a:rPr lang="en-US" sz="2100" dirty="0" smtClean="0"/>
              <a:t> </a:t>
            </a:r>
            <a:r>
              <a:rPr lang="en-US" sz="2100" dirty="0"/>
              <a:t>and urges to engage in senseless behavioral </a:t>
            </a:r>
            <a:r>
              <a:rPr lang="en-US" sz="2100" dirty="0" smtClean="0"/>
              <a:t>rituals called </a:t>
            </a:r>
            <a:r>
              <a:rPr lang="en-US" sz="2100" dirty="0">
                <a:solidFill>
                  <a:srgbClr val="0000FF"/>
                </a:solidFill>
              </a:rPr>
              <a:t>(</a:t>
            </a:r>
            <a:r>
              <a:rPr lang="en-US" sz="2100" b="1" u="sng" dirty="0">
                <a:solidFill>
                  <a:srgbClr val="0000FF"/>
                </a:solidFill>
              </a:rPr>
              <a:t>23</a:t>
            </a:r>
            <a:r>
              <a:rPr lang="en-US" sz="2100" dirty="0">
                <a:solidFill>
                  <a:srgbClr val="0000FF"/>
                </a:solidFill>
              </a:rPr>
              <a:t>).</a:t>
            </a:r>
            <a:r>
              <a:rPr lang="en-US" sz="2100" dirty="0"/>
              <a:t> </a:t>
            </a:r>
          </a:p>
          <a:p>
            <a:pPr lvl="1"/>
            <a:r>
              <a:rPr lang="en-US" sz="1900" dirty="0">
                <a:solidFill>
                  <a:srgbClr val="0000FF"/>
                </a:solidFill>
              </a:rPr>
              <a:t>Obsessions</a:t>
            </a:r>
            <a:r>
              <a:rPr lang="en-US" sz="1900" dirty="0"/>
              <a:t> often center on inflicting harm on others, personal failures, suicide, or sexual acts.  </a:t>
            </a:r>
          </a:p>
          <a:p>
            <a:pPr lvl="1"/>
            <a:r>
              <a:rPr lang="en-US" sz="1900" dirty="0"/>
              <a:t>Common examples of </a:t>
            </a:r>
            <a:r>
              <a:rPr lang="en-US" sz="1900" dirty="0">
                <a:solidFill>
                  <a:srgbClr val="0000FF"/>
                </a:solidFill>
              </a:rPr>
              <a:t>compulsions</a:t>
            </a:r>
            <a:r>
              <a:rPr lang="en-US" sz="1900" dirty="0"/>
              <a:t> include constant </a:t>
            </a:r>
            <a:r>
              <a:rPr lang="en-US" sz="1900" dirty="0" err="1"/>
              <a:t>handwashing</a:t>
            </a:r>
            <a:r>
              <a:rPr lang="en-US" sz="1900" dirty="0"/>
              <a:t>, repetitive cleaning of things that are already clean, and endless checking and rechecking of locks, etc</a:t>
            </a:r>
            <a:r>
              <a:rPr lang="en-US" sz="1900" dirty="0" smtClean="0"/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Posttraumatic Stress Disorder</a:t>
            </a:r>
            <a:r>
              <a:rPr lang="en-US" sz="2000" dirty="0" smtClean="0">
                <a:solidFill>
                  <a:srgbClr val="0000FF"/>
                </a:solidFill>
              </a:rPr>
              <a:t>: </a:t>
            </a:r>
            <a:r>
              <a:rPr lang="en-US" sz="2000" dirty="0" smtClean="0"/>
              <a:t>enduring psychological disturbance attributed to the experience of a traumatic event.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u="sng" dirty="0">
                <a:solidFill>
                  <a:srgbClr val="0000FF"/>
                </a:solidFill>
              </a:rPr>
              <a:t> 24 </a:t>
            </a:r>
            <a:r>
              <a:rPr lang="en-US" sz="2200" b="1" dirty="0" smtClean="0">
                <a:solidFill>
                  <a:srgbClr val="0000FF"/>
                </a:solidFill>
              </a:rPr>
              <a:t> studies </a:t>
            </a:r>
            <a:r>
              <a:rPr lang="en-US" sz="2200" dirty="0" smtClean="0"/>
              <a:t> </a:t>
            </a:r>
            <a:r>
              <a:rPr lang="en-US" sz="2200" dirty="0"/>
              <a:t>suggest some genetic predisposition to anxiety disorders.  They may be more likely in people who are especially sensitive to the physiological symptoms of anxiety. 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Disturbances in </a:t>
            </a:r>
            <a:r>
              <a:rPr lang="en-US" sz="2200" dirty="0">
                <a:solidFill>
                  <a:srgbClr val="0000FF"/>
                </a:solidFill>
              </a:rPr>
              <a:t>neurotransmitter activity</a:t>
            </a:r>
            <a:r>
              <a:rPr lang="en-US" sz="2200" dirty="0"/>
              <a:t> at </a:t>
            </a:r>
            <a:r>
              <a:rPr lang="en-US" sz="2200" dirty="0" smtClean="0">
                <a:solidFill>
                  <a:srgbClr val="0000FF"/>
                </a:solidFill>
              </a:rPr>
              <a:t>synapses that release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25</a:t>
            </a:r>
            <a:r>
              <a:rPr lang="en-US" sz="2200" b="1" u="sng" dirty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/>
              <a:t> or abnormalities at neural circuits using </a:t>
            </a:r>
            <a:r>
              <a:rPr lang="en-US" sz="2200" b="1" u="sng" dirty="0" smtClean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26 </a:t>
            </a:r>
            <a:r>
              <a:rPr lang="en-US" sz="2200" dirty="0" smtClean="0"/>
              <a:t>may </a:t>
            </a:r>
            <a:r>
              <a:rPr lang="en-US" sz="2200" dirty="0"/>
              <a:t>also play a </a:t>
            </a:r>
            <a:r>
              <a:rPr lang="en-US" sz="2200" dirty="0" smtClean="0"/>
              <a:t>role in anxiety disorders.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Many anxiety responses, especially phobias, may be caused by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27 </a:t>
            </a:r>
            <a:r>
              <a:rPr lang="en-US" sz="2200" dirty="0">
                <a:solidFill>
                  <a:srgbClr val="0000FF"/>
                </a:solidFill>
              </a:rPr>
              <a:t> conditioning</a:t>
            </a:r>
            <a:r>
              <a:rPr lang="en-US" sz="2200" dirty="0"/>
              <a:t> and maintained by </a:t>
            </a:r>
            <a:r>
              <a:rPr lang="en-US" sz="2200" b="1" u="sng" dirty="0">
                <a:solidFill>
                  <a:srgbClr val="0000FF"/>
                </a:solidFill>
              </a:rPr>
              <a:t>28 </a:t>
            </a:r>
            <a:r>
              <a:rPr lang="en-US" sz="2200" dirty="0">
                <a:solidFill>
                  <a:srgbClr val="0000FF"/>
                </a:solidFill>
              </a:rPr>
              <a:t>conditioning</a:t>
            </a:r>
            <a:r>
              <a:rPr lang="en-US" sz="2200" dirty="0"/>
              <a:t>.  Parents who model anxiety may promote these disorders through observational learning.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Cognitive theories hold that certain styles of </a:t>
            </a:r>
            <a:r>
              <a:rPr lang="en-US" sz="2200" dirty="0" smtClean="0"/>
              <a:t>thinking</a:t>
            </a:r>
            <a:r>
              <a:rPr lang="en-US" sz="2200" b="1" dirty="0"/>
              <a:t> </a:t>
            </a:r>
            <a:r>
              <a:rPr lang="en-US" sz="2200" b="1" dirty="0" smtClean="0"/>
              <a:t>(e.g., </a:t>
            </a:r>
            <a:r>
              <a:rPr lang="en-US" sz="2200" dirty="0" smtClean="0"/>
              <a:t>over </a:t>
            </a:r>
            <a:r>
              <a:rPr lang="en-US" sz="2200" dirty="0"/>
              <a:t>interpreting harmless situations as </a:t>
            </a:r>
            <a:r>
              <a:rPr lang="en-US" sz="2200" dirty="0" smtClean="0"/>
              <a:t>threatening) </a:t>
            </a:r>
            <a:r>
              <a:rPr lang="en-US" sz="2200" dirty="0"/>
              <a:t>make some people more vulnerable to anxiety disorders. 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It also appears that patients with panic disorder often experience dramatic increases in</a:t>
            </a:r>
            <a:r>
              <a:rPr lang="en-US" sz="2200" b="1" u="sng" dirty="0">
                <a:solidFill>
                  <a:srgbClr val="0000FF"/>
                </a:solidFill>
              </a:rPr>
              <a:t> 29 </a:t>
            </a:r>
            <a:r>
              <a:rPr lang="en-US" sz="2200" dirty="0"/>
              <a:t>in the month prior to the onset of their disorder.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533400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Etiology of Anxiety Disorders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838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Syndromes: Dissociative Disorders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620000" cy="5029200"/>
          </a:xfrm>
        </p:spPr>
        <p:txBody>
          <a:bodyPr/>
          <a:lstStyle/>
          <a:p>
            <a:r>
              <a:rPr lang="en-US" sz="2200" b="1" u="sng" dirty="0" smtClean="0">
                <a:solidFill>
                  <a:srgbClr val="0000FF"/>
                </a:solidFill>
              </a:rPr>
              <a:t>30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>
                <a:solidFill>
                  <a:srgbClr val="0000FF"/>
                </a:solidFill>
              </a:rPr>
              <a:t>disorders</a:t>
            </a:r>
            <a:r>
              <a:rPr lang="en-US" sz="2200" dirty="0"/>
              <a:t> are a class of disorders in which people lose contact with portions of their </a:t>
            </a:r>
            <a:r>
              <a:rPr lang="en-US" sz="2200" b="1" u="sng" dirty="0">
                <a:solidFill>
                  <a:srgbClr val="0000FF"/>
                </a:solidFill>
              </a:rPr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31 </a:t>
            </a:r>
            <a:r>
              <a:rPr lang="en-US" sz="2200" dirty="0"/>
              <a:t>or memory, resulting in disruptions in their sense of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32 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Dissociative amnesia</a:t>
            </a:r>
            <a:r>
              <a:rPr lang="en-US" sz="2200" dirty="0"/>
              <a:t> is a sudden loss of memory for important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33 </a:t>
            </a:r>
            <a:r>
              <a:rPr lang="en-US" sz="2200" dirty="0" smtClean="0"/>
              <a:t> </a:t>
            </a:r>
            <a:r>
              <a:rPr lang="en-US" sz="2200" dirty="0"/>
              <a:t>information that is too extensive to be due to normal forgetting. </a:t>
            </a:r>
          </a:p>
          <a:p>
            <a:pPr lvl="1"/>
            <a:r>
              <a:rPr lang="en-US" sz="2000" dirty="0"/>
              <a:t>Memory loss may be for a single traumatic event, or for an extended time period around the event.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Dissociative fugue</a:t>
            </a:r>
            <a:r>
              <a:rPr lang="en-US" sz="2200" dirty="0"/>
              <a:t> is when </a:t>
            </a:r>
            <a:r>
              <a:rPr lang="en-US" sz="2200" dirty="0" smtClean="0"/>
              <a:t>may people </a:t>
            </a:r>
            <a:r>
              <a:rPr lang="en-US" sz="2200" dirty="0"/>
              <a:t>lose their memory for their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34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dirty="0"/>
              <a:t> along with their sense of personal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35.</a:t>
            </a:r>
            <a:r>
              <a:rPr lang="en-US" sz="2200" b="1" u="sng" dirty="0" smtClean="0"/>
              <a:t>  </a:t>
            </a:r>
            <a:r>
              <a:rPr lang="en-US" sz="2200" dirty="0"/>
              <a:t>For example, they may forget their name, family, where they live, etc., but still </a:t>
            </a:r>
            <a:r>
              <a:rPr lang="en-US" sz="2200" dirty="0" smtClean="0"/>
              <a:t>remember matters </a:t>
            </a:r>
            <a:r>
              <a:rPr lang="en-US" sz="2200" b="1" u="sng" dirty="0" smtClean="0">
                <a:solidFill>
                  <a:srgbClr val="0000FF"/>
                </a:solidFill>
              </a:rPr>
              <a:t>36</a:t>
            </a:r>
            <a:r>
              <a:rPr lang="en-US" sz="2200" dirty="0" smtClean="0"/>
              <a:t> to identity such as </a:t>
            </a:r>
            <a:r>
              <a:rPr lang="en-US" sz="2200" dirty="0"/>
              <a:t>how to do math and drive a car</a:t>
            </a:r>
            <a:r>
              <a:rPr lang="en-US" sz="2100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5410200"/>
          </a:xfrm>
        </p:spPr>
        <p:txBody>
          <a:bodyPr/>
          <a:lstStyle/>
          <a:p>
            <a:r>
              <a:rPr lang="en-US" sz="2200" dirty="0">
                <a:solidFill>
                  <a:srgbClr val="0000FF"/>
                </a:solidFill>
              </a:rPr>
              <a:t>Dissociative identity disorder</a:t>
            </a:r>
            <a:r>
              <a:rPr lang="en-US" sz="2200" dirty="0"/>
              <a:t> (formerly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37 </a:t>
            </a:r>
            <a:r>
              <a:rPr lang="en-US" sz="2200" b="1" dirty="0">
                <a:solidFill>
                  <a:srgbClr val="0000FF"/>
                </a:solidFill>
              </a:rPr>
              <a:t>(3 words</a:t>
            </a:r>
            <a:r>
              <a:rPr lang="en-US" sz="2200" b="1" dirty="0"/>
              <a:t>)</a:t>
            </a:r>
            <a:r>
              <a:rPr lang="en-US" sz="2200" dirty="0"/>
              <a:t>) involves the coexistence in one person of </a:t>
            </a:r>
            <a:r>
              <a:rPr lang="en-US" sz="2200" b="1" u="sng" dirty="0" smtClean="0">
                <a:solidFill>
                  <a:srgbClr val="0000FF"/>
                </a:solidFill>
              </a:rPr>
              <a:t>38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/>
              <a:t>or more largely complete, and usually very different, personalities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The various personalities are often</a:t>
            </a:r>
            <a:r>
              <a:rPr lang="en-US" sz="2200" b="1" u="sng" dirty="0" smtClean="0">
                <a:solidFill>
                  <a:srgbClr val="0000FF"/>
                </a:solidFill>
              </a:rPr>
              <a:t> 39 </a:t>
            </a:r>
            <a:r>
              <a:rPr lang="en-US" sz="2200" dirty="0" smtClean="0"/>
              <a:t>of each other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Etiology of Dissociative Disorders</a:t>
            </a:r>
          </a:p>
          <a:p>
            <a:r>
              <a:rPr lang="en-US" sz="2200" dirty="0" smtClean="0"/>
              <a:t>Some </a:t>
            </a:r>
            <a:r>
              <a:rPr lang="en-US" sz="2200" dirty="0"/>
              <a:t>theorists believe that people with </a:t>
            </a:r>
            <a:r>
              <a:rPr lang="en-US" sz="2200" dirty="0">
                <a:solidFill>
                  <a:srgbClr val="0000FF"/>
                </a:solidFill>
              </a:rPr>
              <a:t>DID</a:t>
            </a:r>
            <a:r>
              <a:rPr lang="en-US" sz="2200" dirty="0"/>
              <a:t> are engaging in intentional role playing to use an exotic mental illness as a face-saving excuse for their personal failings and that therapists may play a role in their development of this pattern of behavior, others argue to the contrary.</a:t>
            </a:r>
          </a:p>
          <a:p>
            <a:r>
              <a:rPr lang="en-US" sz="2200" dirty="0"/>
              <a:t>Many </a:t>
            </a:r>
            <a:r>
              <a:rPr lang="en-US" sz="2200" dirty="0" smtClean="0"/>
              <a:t>clinicians </a:t>
            </a:r>
            <a:r>
              <a:rPr lang="en-US" sz="2200" dirty="0"/>
              <a:t>maintain that most cases of DID are related to </a:t>
            </a:r>
            <a:r>
              <a:rPr lang="en-US" sz="2200" dirty="0">
                <a:solidFill>
                  <a:srgbClr val="0000FF"/>
                </a:solidFill>
              </a:rPr>
              <a:t>severe emotional trauma</a:t>
            </a:r>
            <a:r>
              <a:rPr lang="en-US" sz="2200" dirty="0"/>
              <a:t> that occurred in </a:t>
            </a:r>
            <a:r>
              <a:rPr lang="en-US" sz="2200" b="1" u="sng" dirty="0"/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40 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Ultimately, little is known about DID, which remains a </a:t>
            </a:r>
            <a:r>
              <a:rPr lang="en-US" sz="2200" b="1" u="sng" dirty="0" smtClean="0">
                <a:solidFill>
                  <a:srgbClr val="0000FF"/>
                </a:solidFill>
              </a:rPr>
              <a:t> 41  </a:t>
            </a:r>
            <a:r>
              <a:rPr lang="en-US" sz="2200" dirty="0" smtClean="0"/>
              <a:t>diagnosis.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b="1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Clinical Syndromes: Dissociative Disorders 2</a:t>
            </a:r>
            <a:endParaRPr 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\\Rye\apps\WAPPS\Office2k\PFiles\MSOffice\Template\PDesigns\NOTEBOOK.POT</Template>
  <TotalTime>1489</TotalTime>
  <Words>2078</Words>
  <Application>Microsoft Macintosh PowerPoint</Application>
  <PresentationFormat>On-screen Show (4:3)</PresentationFormat>
  <Paragraphs>116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NOTEBOOK</vt:lpstr>
      <vt:lpstr>Psychological Disorders</vt:lpstr>
      <vt:lpstr>Abnormal Behavior</vt:lpstr>
      <vt:lpstr>Medical concepts</vt:lpstr>
      <vt:lpstr>Psychodiagnosis: The Classification of Disorders</vt:lpstr>
      <vt:lpstr>Clinical Syndromes: Anxiety Disorders</vt:lpstr>
      <vt:lpstr>Clinical Syndromes: Anxiety Disorders 2</vt:lpstr>
      <vt:lpstr>Etiology of Anxiety Disorders</vt:lpstr>
      <vt:lpstr>Clinical Syndromes: Dissociative Disorders</vt:lpstr>
      <vt:lpstr>Clinical Syndromes: Dissociative Disorders 2</vt:lpstr>
      <vt:lpstr>Clinical Syndromes: Mood Disorders</vt:lpstr>
      <vt:lpstr>Clinical Syndromes: Mood Disorders 2</vt:lpstr>
      <vt:lpstr>Schizophrenia</vt:lpstr>
      <vt:lpstr>Clinical Symptoms/Subtypes: Schizophrenia 2</vt:lpstr>
      <vt:lpstr>Subtyping of Schizophrenia</vt:lpstr>
      <vt:lpstr>Course and Outcome of Schizophrenia 2</vt:lpstr>
      <vt:lpstr>Etiology of Schizophrenia</vt:lpstr>
      <vt:lpstr>Autism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Francis Craig (adapted from Josh Barinstein)</dc:creator>
  <cp:lastModifiedBy>Craig Family</cp:lastModifiedBy>
  <cp:revision>114</cp:revision>
  <dcterms:created xsi:type="dcterms:W3CDTF">2000-08-03T16:25:58Z</dcterms:created>
  <dcterms:modified xsi:type="dcterms:W3CDTF">2019-10-02T13:26:12Z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fcraig@mnsfld.edu</vt:lpwstr>
  </property>
  <property fmtid="{D5CDD505-2E9C-101B-9397-08002B2CF9AE}" pid="8" name="HomePage">
    <vt:lpwstr>http://www.mnsfld.edu/~fcraig/Teaching/PSY101-Online/psy101-online.html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C:\WINDOWS\Profiles\Francis W. Craig\My Documents\teaching\PY101-ONLINE\Chapter 14</vt:lpwstr>
  </property>
</Properties>
</file>