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1" r:id="rId5"/>
    <p:sldId id="262" r:id="rId6"/>
    <p:sldId id="284" r:id="rId7"/>
    <p:sldId id="267" r:id="rId8"/>
    <p:sldId id="269" r:id="rId9"/>
    <p:sldId id="273" r:id="rId10"/>
    <p:sldId id="285" r:id="rId11"/>
    <p:sldId id="276" r:id="rId12"/>
    <p:sldId id="288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5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1848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A365F1C-2132-FA4C-863C-61822FAB1F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29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37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379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379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CEFE503-2F30-884A-948E-02BDFFFFB0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11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F7E19C-FA56-6244-AC0E-362D2976D12F}" type="slidenum">
              <a:rPr lang="en-US"/>
              <a:pPr/>
              <a:t>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F195F-41D0-1B41-83AA-2E17D53CF86A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25058-C03E-DE4A-A154-457B26516C45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2F756-8EBC-8C43-B904-FB8514D9FDFF}" type="slidenum">
              <a:rPr lang="en-US"/>
              <a:pPr/>
              <a:t>4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1524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0"/>
            <a:ext cx="5029200" cy="62484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C5DF5-7800-6D44-897E-4749503781C3}" type="slidenum">
              <a:rPr lang="en-US"/>
              <a:pPr/>
              <a:t>5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47850" y="533400"/>
            <a:ext cx="3352800" cy="25146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85800" y="3352800"/>
            <a:ext cx="5029200" cy="41148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B2715-6862-7344-BEAB-2182194166F4}" type="slidenum">
              <a:rPr lang="en-US"/>
              <a:pPr/>
              <a:t>7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7500" y="609600"/>
            <a:ext cx="3454400" cy="25908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C5A5D-8CDD-5F4F-BF79-11BF0DE3F98F}" type="slidenum">
              <a:rPr lang="en-US"/>
              <a:pPr/>
              <a:t>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1524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3962400"/>
            <a:ext cx="5638800" cy="6553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0CE96-7A8C-2C44-A561-B223D0412D7B}" type="slidenum">
              <a:rPr lang="en-US"/>
              <a:pPr/>
              <a:t>9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1524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5638800" cy="6553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80AE2-2CBE-8548-89AD-D5959500B345}" type="slidenum">
              <a:rPr lang="en-US"/>
              <a:pPr/>
              <a:t>11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044700" y="304800"/>
            <a:ext cx="2743200" cy="20574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33400" y="2514600"/>
            <a:ext cx="5638800" cy="6553200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75779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75781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842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2663" y="60960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51663" y="60960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fld id="{DA1190FF-4D6A-5849-8D76-8406348B9D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8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22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2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76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27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23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7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069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90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37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US">
              <a:latin typeface="Times New Roman" charset="0"/>
            </a:endParaRPr>
          </a:p>
        </p:txBody>
      </p:sp>
      <p:pic>
        <p:nvPicPr>
          <p:cNvPr id="74756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57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52600" y="2362200"/>
            <a:ext cx="5638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latin typeface="Arial" charset="0"/>
              </a:rPr>
              <a:t>Chapter </a:t>
            </a:r>
            <a:r>
              <a:rPr lang="en-US" sz="3200" dirty="0" smtClean="0">
                <a:latin typeface="Arial" charset="0"/>
              </a:rPr>
              <a:t>15</a:t>
            </a:r>
            <a:r>
              <a:rPr lang="en-US" sz="3200" dirty="0">
                <a:latin typeface="Arial" charset="0"/>
              </a:rPr>
              <a:t/>
            </a:r>
            <a:br>
              <a:rPr lang="en-US" sz="3200" dirty="0">
                <a:latin typeface="Arial" charset="0"/>
              </a:rPr>
            </a:br>
            <a:endParaRPr lang="en-US" sz="3200" dirty="0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276600"/>
            <a:ext cx="6934200" cy="990600"/>
          </a:xfrm>
        </p:spPr>
        <p:txBody>
          <a:bodyPr/>
          <a:lstStyle/>
          <a:p>
            <a:r>
              <a:rPr lang="en-US" dirty="0"/>
              <a:t>Treatment of Psychological Disorder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533400"/>
          </a:xfrm>
        </p:spPr>
        <p:txBody>
          <a:bodyPr/>
          <a:lstStyle/>
          <a:p>
            <a:r>
              <a:rPr lang="en-US" sz="2200" b="1" dirty="0">
                <a:solidFill>
                  <a:schemeClr val="tx1"/>
                </a:solidFill>
              </a:rPr>
              <a:t>Behavior </a:t>
            </a:r>
            <a:r>
              <a:rPr lang="en-US" sz="2200" b="1" dirty="0" smtClean="0">
                <a:solidFill>
                  <a:schemeClr val="tx1"/>
                </a:solidFill>
              </a:rPr>
              <a:t>Therapies</a:t>
            </a:r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66800"/>
            <a:ext cx="7772400" cy="5562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1800" dirty="0">
                <a:solidFill>
                  <a:srgbClr val="0000FF"/>
                </a:solidFill>
              </a:rPr>
              <a:t>Aversion therapy</a:t>
            </a:r>
            <a:r>
              <a:rPr lang="en-US" sz="1800" dirty="0"/>
              <a:t> is a </a:t>
            </a:r>
            <a:r>
              <a:rPr lang="en-US" sz="1800" dirty="0" smtClean="0"/>
              <a:t>behavior </a:t>
            </a:r>
            <a:r>
              <a:rPr lang="en-US" sz="1800" dirty="0"/>
              <a:t>therapy, where classical conditioning is used to create a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b="1" u="sng" dirty="0">
                <a:solidFill>
                  <a:srgbClr val="0000FF"/>
                </a:solidFill>
              </a:rPr>
              <a:t> 47 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response to a stimulus that elicits  </a:t>
            </a:r>
            <a:r>
              <a:rPr lang="en-US" sz="1800" b="1" u="sng" dirty="0">
                <a:solidFill>
                  <a:srgbClr val="0000FF"/>
                </a:solidFill>
              </a:rPr>
              <a:t> 48 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/>
              <a:t>behavior. 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F</a:t>
            </a:r>
            <a:r>
              <a:rPr lang="en-US" sz="1800" dirty="0" smtClean="0"/>
              <a:t>or </a:t>
            </a:r>
            <a:r>
              <a:rPr lang="en-US" sz="1800" dirty="0"/>
              <a:t>example,  Alcoholic </a:t>
            </a:r>
            <a:r>
              <a:rPr lang="en-US" sz="1800" dirty="0" smtClean="0"/>
              <a:t>may be given an “</a:t>
            </a:r>
            <a:r>
              <a:rPr lang="en-US" sz="1800" dirty="0"/>
              <a:t>emetic” </a:t>
            </a:r>
            <a:r>
              <a:rPr lang="en-US" sz="1800" dirty="0" smtClean="0"/>
              <a:t>drugs with </a:t>
            </a:r>
            <a:r>
              <a:rPr lang="en-US" sz="1800" dirty="0"/>
              <a:t>their favorite alcoholic </a:t>
            </a:r>
            <a:r>
              <a:rPr lang="en-US" sz="1800" dirty="0" smtClean="0"/>
              <a:t>drinks.  By pairing  alcohol with the subsequent </a:t>
            </a:r>
            <a:r>
              <a:rPr lang="en-US" sz="1800" dirty="0"/>
              <a:t>vomiting </a:t>
            </a:r>
            <a:r>
              <a:rPr lang="en-US" sz="1800" dirty="0" smtClean="0"/>
              <a:t>therapists hope to create a  </a:t>
            </a:r>
            <a:r>
              <a:rPr lang="en-US" sz="1800" b="1" u="sng" dirty="0" smtClean="0"/>
              <a:t> </a:t>
            </a:r>
            <a:r>
              <a:rPr lang="en-US" sz="1800" b="1" u="sng" dirty="0">
                <a:solidFill>
                  <a:srgbClr val="0000FF"/>
                </a:solidFill>
              </a:rPr>
              <a:t>49 </a:t>
            </a:r>
            <a:r>
              <a:rPr lang="en-US" sz="1800" b="1" dirty="0">
                <a:solidFill>
                  <a:srgbClr val="0000FF"/>
                </a:solidFill>
              </a:rPr>
              <a:t>(2 words)</a:t>
            </a:r>
            <a:r>
              <a:rPr lang="en-US" sz="1800" dirty="0">
                <a:solidFill>
                  <a:srgbClr val="0000FF"/>
                </a:solidFill>
              </a:rPr>
              <a:t> to alcohol. 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Used with alcohol and drug abuse, sexual deviance, smoking, shoplifting, gambling, stuttering, and overeating.</a:t>
            </a:r>
          </a:p>
          <a:p>
            <a:pPr>
              <a:lnSpc>
                <a:spcPct val="110000"/>
              </a:lnSpc>
            </a:pPr>
            <a:r>
              <a:rPr lang="en-US" sz="1800" dirty="0">
                <a:solidFill>
                  <a:srgbClr val="0000FF"/>
                </a:solidFill>
              </a:rPr>
              <a:t>Social skills training</a:t>
            </a:r>
            <a:r>
              <a:rPr lang="en-US" sz="1800" dirty="0"/>
              <a:t> is a behavior therapy designed to improve interpersonal skills that emphasizes </a:t>
            </a:r>
            <a:r>
              <a:rPr lang="en-US" sz="1800" b="1" u="sng" dirty="0"/>
              <a:t> </a:t>
            </a:r>
            <a:r>
              <a:rPr lang="en-US" sz="1800" b="1" u="sng" dirty="0">
                <a:solidFill>
                  <a:srgbClr val="0000FF"/>
                </a:solidFill>
              </a:rPr>
              <a:t>50 </a:t>
            </a:r>
            <a:r>
              <a:rPr lang="en-US" sz="1800" dirty="0">
                <a:solidFill>
                  <a:srgbClr val="0000FF"/>
                </a:solidFill>
              </a:rPr>
              <a:t>, behavioral rehearsal, and </a:t>
            </a:r>
            <a:r>
              <a:rPr lang="en-US" sz="1800" b="1" u="sng" dirty="0">
                <a:solidFill>
                  <a:srgbClr val="0000FF"/>
                </a:solidFill>
              </a:rPr>
              <a:t> 51</a:t>
            </a:r>
            <a:r>
              <a:rPr lang="en-US" sz="1800" b="1" u="sng" dirty="0"/>
              <a:t>.</a:t>
            </a:r>
          </a:p>
          <a:p>
            <a:pPr>
              <a:lnSpc>
                <a:spcPct val="110000"/>
              </a:lnSpc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Cognitive therapy</a:t>
            </a:r>
            <a:r>
              <a:rPr lang="en-US" sz="1800" dirty="0"/>
              <a:t> is an therapy that emphasizes recognizing and changing </a:t>
            </a:r>
            <a:r>
              <a:rPr lang="en-US" sz="1800" dirty="0">
                <a:solidFill>
                  <a:srgbClr val="0000FF"/>
                </a:solidFill>
              </a:rPr>
              <a:t>negative thoughts</a:t>
            </a:r>
            <a:r>
              <a:rPr lang="en-US" sz="1800" dirty="0"/>
              <a:t> and </a:t>
            </a:r>
            <a:r>
              <a:rPr lang="en-US" sz="1800" dirty="0">
                <a:solidFill>
                  <a:srgbClr val="0000FF"/>
                </a:solidFill>
              </a:rPr>
              <a:t>maladaptive beliefs</a:t>
            </a:r>
            <a:r>
              <a:rPr lang="en-US" sz="1800" dirty="0"/>
              <a:t>.</a:t>
            </a:r>
          </a:p>
          <a:p>
            <a:pPr lvl="1">
              <a:lnSpc>
                <a:spcPct val="110000"/>
              </a:lnSpc>
            </a:pPr>
            <a:r>
              <a:rPr lang="en-US" sz="1800" dirty="0"/>
              <a:t> Beck and Ellis independently devised cognitive oriented therapies.  The goal of these therapies is to change the way clients think by detecting and recognizing </a:t>
            </a:r>
            <a:r>
              <a:rPr lang="en-US" sz="1800" dirty="0">
                <a:solidFill>
                  <a:srgbClr val="0000FF"/>
                </a:solidFill>
              </a:rPr>
              <a:t>automatic negative thoughts</a:t>
            </a:r>
            <a:r>
              <a:rPr lang="en-US" sz="1800" dirty="0"/>
              <a:t>, reality testing, and devising behavioral “homework assignments” that focus on changing overt behaviors</a:t>
            </a:r>
            <a:r>
              <a:rPr lang="en-US" sz="16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143000" y="1066800"/>
            <a:ext cx="7696200" cy="54864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Biomedical therapies</a:t>
            </a:r>
            <a:r>
              <a:rPr lang="en-US" sz="2400" dirty="0"/>
              <a:t> are </a:t>
            </a:r>
            <a:r>
              <a:rPr lang="en-US" sz="2400" b="1" u="sng" dirty="0"/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52 </a:t>
            </a:r>
            <a:r>
              <a:rPr lang="en-US" sz="2400" dirty="0"/>
              <a:t> interventions intended to reduce symptoms associated with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 53 </a:t>
            </a:r>
            <a:r>
              <a:rPr lang="en-US" sz="2400" dirty="0"/>
              <a:t> disorders.  They assume that these disorders are caused, at least in part, by biological malfunctions.</a:t>
            </a:r>
          </a:p>
          <a:p>
            <a:r>
              <a:rPr lang="en-US" sz="2400" b="1" u="sng" dirty="0"/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54</a:t>
            </a:r>
            <a:r>
              <a:rPr lang="en-US" sz="2400" b="1" u="sng" dirty="0"/>
              <a:t> </a:t>
            </a:r>
            <a:r>
              <a:rPr lang="en-US" sz="2400" dirty="0"/>
              <a:t> </a:t>
            </a:r>
            <a:r>
              <a:rPr lang="en-US" sz="2400" dirty="0" smtClean="0"/>
              <a:t>therapy is </a:t>
            </a:r>
            <a:r>
              <a:rPr lang="en-US" sz="2400" dirty="0"/>
              <a:t>the treatment of mental disorders with medication.</a:t>
            </a:r>
          </a:p>
          <a:p>
            <a:r>
              <a:rPr lang="en-US" sz="2400" dirty="0"/>
              <a:t>Drugs used to treat psychological disorders fall into 4 major categories, </a:t>
            </a:r>
            <a:r>
              <a:rPr lang="en-US" sz="2400" dirty="0">
                <a:solidFill>
                  <a:srgbClr val="0000FF"/>
                </a:solidFill>
              </a:rPr>
              <a:t>antianxiety, antipsychotic, mood stabilizer and antidepressant</a:t>
            </a:r>
            <a:r>
              <a:rPr lang="en-US" sz="2400" dirty="0"/>
              <a:t>.  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72400" cy="3048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Biomedical Therapies</a:t>
            </a:r>
            <a:endParaRPr lang="en-US" sz="2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457200"/>
          </a:xfrm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Biomedical Therapies 2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19200"/>
            <a:ext cx="7620000" cy="5257800"/>
          </a:xfrm>
        </p:spPr>
        <p:txBody>
          <a:bodyPr/>
          <a:lstStyle/>
          <a:p>
            <a:r>
              <a:rPr lang="en-US" sz="2400" b="1" u="sng" dirty="0"/>
              <a:t> </a:t>
            </a:r>
            <a:r>
              <a:rPr lang="en-US" sz="2400" b="1" u="sng" dirty="0" smtClean="0">
                <a:solidFill>
                  <a:srgbClr val="0000FF"/>
                </a:solidFill>
              </a:rPr>
              <a:t>55 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drugs</a:t>
            </a:r>
            <a:r>
              <a:rPr lang="en-US" sz="2400" dirty="0"/>
              <a:t> relieve tension, apprehension, and nervousness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The most common side effect of these are </a:t>
            </a:r>
            <a:r>
              <a:rPr lang="en-US" sz="2000" b="1" u="sng" dirty="0" smtClean="0">
                <a:solidFill>
                  <a:srgbClr val="0000FF"/>
                </a:solidFill>
              </a:rPr>
              <a:t>56,</a:t>
            </a:r>
            <a:r>
              <a:rPr lang="en-US" sz="2000" dirty="0" smtClean="0"/>
              <a:t> lightheadedness, cottonmouth, some depression, nausea.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Antipsychotic </a:t>
            </a:r>
            <a:r>
              <a:rPr lang="en-US" sz="2400" dirty="0">
                <a:solidFill>
                  <a:srgbClr val="0000FF"/>
                </a:solidFill>
              </a:rPr>
              <a:t>drugs </a:t>
            </a:r>
            <a:r>
              <a:rPr lang="en-US" sz="2400" dirty="0"/>
              <a:t>are used to gradually reduce </a:t>
            </a:r>
            <a:r>
              <a:rPr lang="en-US" sz="2400" b="1" u="sng" dirty="0"/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57 </a:t>
            </a:r>
            <a:r>
              <a:rPr lang="en-US" sz="2400" dirty="0"/>
              <a:t> symptoms, including hyperactivity, mental confusion, hallucinations, and delusions.</a:t>
            </a:r>
          </a:p>
          <a:p>
            <a:pPr lvl="1"/>
            <a:r>
              <a:rPr lang="en-US" sz="2100" dirty="0">
                <a:solidFill>
                  <a:srgbClr val="0000FF"/>
                </a:solidFill>
              </a:rPr>
              <a:t>Antipsychotic drugs</a:t>
            </a:r>
            <a:r>
              <a:rPr lang="en-US" sz="2100" dirty="0"/>
              <a:t> appear to decrease activity at </a:t>
            </a:r>
            <a:r>
              <a:rPr lang="en-US" sz="2100" b="1" u="sng" dirty="0">
                <a:solidFill>
                  <a:srgbClr val="0000FF"/>
                </a:solidFill>
              </a:rPr>
              <a:t> 58 </a:t>
            </a:r>
            <a:r>
              <a:rPr lang="en-US" sz="2100" dirty="0">
                <a:solidFill>
                  <a:srgbClr val="0000FF"/>
                </a:solidFill>
              </a:rPr>
              <a:t> </a:t>
            </a:r>
            <a:r>
              <a:rPr lang="en-US" sz="2100" dirty="0"/>
              <a:t>synapses.  These sometimes produce unfortunate side-effects such as </a:t>
            </a:r>
            <a:r>
              <a:rPr lang="en-US" sz="2100" b="1" u="sng" dirty="0">
                <a:solidFill>
                  <a:srgbClr val="0000FF"/>
                </a:solidFill>
              </a:rPr>
              <a:t>59 </a:t>
            </a:r>
            <a:r>
              <a:rPr lang="en-US" sz="2100" dirty="0">
                <a:solidFill>
                  <a:srgbClr val="0000FF"/>
                </a:solidFill>
              </a:rPr>
              <a:t>(2 words</a:t>
            </a:r>
            <a:r>
              <a:rPr lang="en-US" sz="2100" dirty="0"/>
              <a:t>), an </a:t>
            </a:r>
            <a:r>
              <a:rPr lang="en-US" sz="2100" dirty="0" smtClean="0"/>
              <a:t>neurological </a:t>
            </a:r>
            <a:r>
              <a:rPr lang="en-US" sz="2100" dirty="0"/>
              <a:t>disorder marked by </a:t>
            </a:r>
            <a:r>
              <a:rPr lang="en-US" sz="2100" b="1" u="sng" dirty="0">
                <a:solidFill>
                  <a:srgbClr val="0000FF"/>
                </a:solidFill>
              </a:rPr>
              <a:t>60 </a:t>
            </a:r>
            <a:r>
              <a:rPr lang="en-US" sz="2100" dirty="0"/>
              <a:t> writhing and </a:t>
            </a:r>
            <a:r>
              <a:rPr lang="en-US" sz="2100" dirty="0" smtClean="0"/>
              <a:t>tic-like </a:t>
            </a:r>
            <a:r>
              <a:rPr lang="en-US" sz="2100" dirty="0"/>
              <a:t>movements of the mouth, tongue, face, hands, or feet</a:t>
            </a:r>
            <a:r>
              <a:rPr lang="en-US" sz="2100" dirty="0" smtClean="0"/>
              <a:t>.</a:t>
            </a:r>
          </a:p>
          <a:p>
            <a:pPr lvl="1"/>
            <a:r>
              <a:rPr lang="en-US" sz="2100" dirty="0"/>
              <a:t>Newer drugs, which have a different mechanism of action, </a:t>
            </a:r>
            <a:r>
              <a:rPr lang="en-US" sz="2100" dirty="0" smtClean="0"/>
              <a:t>(such </a:t>
            </a:r>
            <a:r>
              <a:rPr lang="en-US" sz="2100" dirty="0"/>
              <a:t>as </a:t>
            </a:r>
            <a:r>
              <a:rPr lang="en-US" sz="2100" dirty="0" smtClean="0"/>
              <a:t>clozapine) </a:t>
            </a:r>
            <a:r>
              <a:rPr lang="en-US" sz="2100" dirty="0"/>
              <a:t>have fewer motor side effects but are not risk free</a:t>
            </a:r>
            <a:r>
              <a:rPr lang="en-US" sz="2100" dirty="0" smtClean="0"/>
              <a:t>.</a:t>
            </a:r>
            <a:endParaRPr lang="en-US" sz="2100" dirty="0"/>
          </a:p>
          <a:p>
            <a:endParaRPr lang="en-US" sz="2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620000" cy="457200"/>
          </a:xfrm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Biomedical Therapies 2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620000" cy="5638800"/>
          </a:xfrm>
        </p:spPr>
        <p:txBody>
          <a:bodyPr/>
          <a:lstStyle/>
          <a:p>
            <a:r>
              <a:rPr lang="en-US" sz="2100" dirty="0" smtClean="0"/>
              <a:t>Antidepressants </a:t>
            </a:r>
            <a:r>
              <a:rPr lang="en-US" sz="2100" dirty="0"/>
              <a:t>gradually elevate mood and help bring people out of a depression. Today</a:t>
            </a:r>
            <a:r>
              <a:rPr lang="en-US" sz="2100" dirty="0" smtClean="0"/>
              <a:t>, an  </a:t>
            </a:r>
            <a:r>
              <a:rPr lang="en-US" sz="2100" b="1" u="sng" dirty="0" smtClean="0"/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61</a:t>
            </a:r>
            <a:r>
              <a:rPr lang="en-US" sz="2100" b="1" u="sng" dirty="0"/>
              <a:t> </a:t>
            </a:r>
            <a:r>
              <a:rPr lang="en-US" sz="2100" dirty="0"/>
              <a:t> (</a:t>
            </a:r>
            <a:r>
              <a:rPr lang="en-US" sz="2100" dirty="0" smtClean="0"/>
              <a:t>abbreviation for drug type) are most </a:t>
            </a:r>
            <a:r>
              <a:rPr lang="en-US" sz="2100" dirty="0"/>
              <a:t>likely to be prescribed</a:t>
            </a:r>
            <a:r>
              <a:rPr lang="en-US" sz="2100" dirty="0" smtClean="0"/>
              <a:t>.</a:t>
            </a:r>
          </a:p>
          <a:p>
            <a:pPr marL="742950" lvl="2" indent="-342900"/>
            <a:r>
              <a:rPr lang="en-US" sz="1600" dirty="0"/>
              <a:t>SSRIs slow the </a:t>
            </a:r>
            <a:r>
              <a:rPr lang="en-US" sz="1600" b="1" u="sng" dirty="0" smtClean="0">
                <a:solidFill>
                  <a:srgbClr val="0000FF"/>
                </a:solidFill>
              </a:rPr>
              <a:t>reuptake</a:t>
            </a:r>
            <a:r>
              <a:rPr lang="en-US" sz="1600" dirty="0" smtClean="0"/>
              <a:t> </a:t>
            </a:r>
            <a:r>
              <a:rPr lang="en-US" sz="1600" dirty="0"/>
              <a:t>process of the neurotransmitter serotonin synapses in mood centers of the brain.  This can relieve depression in some </a:t>
            </a:r>
            <a:r>
              <a:rPr lang="en-US" sz="1600" dirty="0" smtClean="0"/>
              <a:t>patients</a:t>
            </a:r>
            <a:endParaRPr lang="en-US" sz="1700" dirty="0" smtClean="0"/>
          </a:p>
          <a:p>
            <a:r>
              <a:rPr lang="en-US" sz="2100" dirty="0" smtClean="0">
                <a:solidFill>
                  <a:srgbClr val="0000FF"/>
                </a:solidFill>
              </a:rPr>
              <a:t>Lithium and Valproate</a:t>
            </a:r>
            <a:r>
              <a:rPr lang="en-US" sz="2100" dirty="0" smtClean="0"/>
              <a:t> are </a:t>
            </a:r>
            <a:r>
              <a:rPr lang="en-US" sz="2100" dirty="0"/>
              <a:t>a chemical used to control mood swings in patients with </a:t>
            </a:r>
            <a:r>
              <a:rPr lang="en-US" sz="2100" b="1" u="sng" dirty="0">
                <a:solidFill>
                  <a:srgbClr val="0000FF"/>
                </a:solidFill>
              </a:rPr>
              <a:t> 62 </a:t>
            </a:r>
            <a:r>
              <a:rPr lang="en-US" sz="2100" b="1" dirty="0"/>
              <a:t> </a:t>
            </a:r>
            <a:r>
              <a:rPr lang="en-US" sz="2100" dirty="0"/>
              <a:t>mood disorders; </a:t>
            </a:r>
            <a:r>
              <a:rPr lang="en-US" sz="2100" dirty="0" smtClean="0"/>
              <a:t>Lithium </a:t>
            </a:r>
            <a:r>
              <a:rPr lang="en-US" sz="2100" dirty="0"/>
              <a:t>is very successful at preventing future episodes of mania and depression, but it can be toxic are requires careful monitoring.</a:t>
            </a:r>
          </a:p>
          <a:p>
            <a:r>
              <a:rPr lang="en-US" sz="2100" dirty="0">
                <a:solidFill>
                  <a:srgbClr val="0000FF"/>
                </a:solidFill>
              </a:rPr>
              <a:t>Electroconvulsive therapy (ECT)</a:t>
            </a:r>
            <a:r>
              <a:rPr lang="en-US" sz="2100" dirty="0"/>
              <a:t> is a biomedical treatment in which electric shock is used to produce a</a:t>
            </a:r>
            <a:r>
              <a:rPr lang="en-US" sz="2100" dirty="0">
                <a:solidFill>
                  <a:srgbClr val="0000FF"/>
                </a:solidFill>
              </a:rPr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 63 </a:t>
            </a:r>
            <a:r>
              <a:rPr lang="en-US" sz="2100" dirty="0"/>
              <a:t> seizure accompanied by convulsions.  While the use of ECT peaked in the 40s and 50s, there has been a recent resurgence in this therapy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620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Psychotherapy</a:t>
            </a:r>
            <a:r>
              <a:rPr lang="en-US" sz="2200" dirty="0"/>
              <a:t> is used in the text in its broadest sense, to refer to all the diverse approaches used in the treatment of mental disorder and psychological problems.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Many different treatment methods are used, and experts estimate that there may be over </a:t>
            </a:r>
            <a:r>
              <a:rPr lang="en-US" sz="2200" b="1" u="sng" dirty="0">
                <a:solidFill>
                  <a:srgbClr val="0000FF"/>
                </a:solidFill>
              </a:rPr>
              <a:t> 1 </a:t>
            </a:r>
            <a:r>
              <a:rPr lang="en-US" sz="2200" b="1" dirty="0"/>
              <a:t>(#)</a:t>
            </a:r>
            <a:r>
              <a:rPr lang="en-US" sz="2200" dirty="0"/>
              <a:t> different approaches to psychotherapy, although approaches to treatment can be classified into three major categories.</a:t>
            </a:r>
          </a:p>
          <a:p>
            <a:pPr>
              <a:lnSpc>
                <a:spcPct val="90000"/>
              </a:lnSpc>
            </a:pP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 </a:t>
            </a:r>
            <a:r>
              <a:rPr lang="en-US" sz="2200" dirty="0">
                <a:solidFill>
                  <a:srgbClr val="0000FF"/>
                </a:solidFill>
              </a:rPr>
              <a:t> therapy</a:t>
            </a:r>
            <a:r>
              <a:rPr lang="en-US" sz="2200" dirty="0"/>
              <a:t> involves pursuing increased insight regarding the nature of the client’s </a:t>
            </a:r>
            <a:r>
              <a:rPr lang="en-US" sz="2200" dirty="0" smtClean="0"/>
              <a:t>difficulties </a:t>
            </a:r>
            <a:r>
              <a:rPr lang="en-US" sz="2200" dirty="0"/>
              <a:t>and sorting through possible solutions.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Behavior therapy</a:t>
            </a:r>
            <a:r>
              <a:rPr lang="en-US" sz="2200" dirty="0"/>
              <a:t> is based on the </a:t>
            </a:r>
            <a:r>
              <a:rPr lang="en-US" sz="2200" dirty="0">
                <a:solidFill>
                  <a:srgbClr val="0000FF"/>
                </a:solidFill>
              </a:rPr>
              <a:t>principles of </a:t>
            </a:r>
            <a:r>
              <a:rPr lang="en-US" sz="2200" b="1" u="sng" dirty="0">
                <a:solidFill>
                  <a:srgbClr val="0000FF"/>
                </a:solidFill>
              </a:rPr>
              <a:t> 3</a:t>
            </a:r>
            <a:r>
              <a:rPr lang="en-US" sz="2200" b="1" u="sng" dirty="0"/>
              <a:t> </a:t>
            </a:r>
            <a:r>
              <a:rPr lang="en-US" sz="2200" dirty="0"/>
              <a:t>, with behavior therapists working to alter problematic responses  and  </a:t>
            </a:r>
            <a:r>
              <a:rPr lang="en-US" sz="2200" b="1" u="sng" dirty="0">
                <a:solidFill>
                  <a:srgbClr val="0000FF"/>
                </a:solidFill>
              </a:rPr>
              <a:t> 4</a:t>
            </a:r>
            <a:r>
              <a:rPr lang="en-US" sz="2200" b="1" u="sng" dirty="0"/>
              <a:t> </a:t>
            </a:r>
            <a:r>
              <a:rPr lang="en-US" sz="2200" dirty="0"/>
              <a:t> habits.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Biomedical therapies</a:t>
            </a:r>
            <a:r>
              <a:rPr lang="en-US" sz="2200" dirty="0"/>
              <a:t> involve interventions to alter a person’s </a:t>
            </a:r>
            <a:r>
              <a:rPr lang="en-US" sz="2200" b="1" u="sng" dirty="0">
                <a:solidFill>
                  <a:srgbClr val="0000FF"/>
                </a:solidFill>
              </a:rPr>
              <a:t> 5 </a:t>
            </a:r>
            <a:r>
              <a:rPr lang="en-US" sz="2200" dirty="0"/>
              <a:t> functioning.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30480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4572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Types of Treatment</a:t>
            </a:r>
            <a:endParaRPr lang="en-US"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838200"/>
            <a:ext cx="7696200" cy="5715000"/>
          </a:xfrm>
        </p:spPr>
        <p:txBody>
          <a:bodyPr/>
          <a:lstStyle/>
          <a:p>
            <a:r>
              <a:rPr lang="en-US" sz="2200" dirty="0" smtClean="0"/>
              <a:t>Many </a:t>
            </a:r>
            <a:r>
              <a:rPr lang="en-US" sz="2200" dirty="0"/>
              <a:t>people seek help for </a:t>
            </a:r>
            <a:r>
              <a:rPr lang="en-US" sz="2200" dirty="0" smtClean="0"/>
              <a:t>problems that range from everyday types of problems to severe mental illness.  Among adults the 2 most common problems are </a:t>
            </a:r>
            <a:r>
              <a:rPr lang="en-US" sz="2200" b="1" u="sng" dirty="0" smtClean="0">
                <a:solidFill>
                  <a:srgbClr val="000090"/>
                </a:solidFill>
              </a:rPr>
              <a:t>6</a:t>
            </a:r>
            <a:r>
              <a:rPr lang="en-US" sz="2200" dirty="0" smtClean="0"/>
              <a:t>  and</a:t>
            </a:r>
            <a:r>
              <a:rPr lang="en-US" sz="2200" b="1" u="sng" dirty="0" smtClean="0">
                <a:solidFill>
                  <a:srgbClr val="000090"/>
                </a:solidFill>
              </a:rPr>
              <a:t> 7 </a:t>
            </a:r>
            <a:r>
              <a:rPr lang="en-US" sz="2200" dirty="0" smtClean="0"/>
              <a:t>disorders</a:t>
            </a:r>
            <a:endParaRPr lang="en-US" sz="2200" dirty="0"/>
          </a:p>
          <a:p>
            <a:r>
              <a:rPr lang="en-US" sz="2200" dirty="0"/>
              <a:t>People vary considerably in their willingness to seek treatment, with women more likely to seek help than men.  Treatment is also more likely when people have more </a:t>
            </a:r>
            <a:r>
              <a:rPr lang="en-US" sz="2400" dirty="0"/>
              <a:t>medical </a:t>
            </a:r>
            <a:r>
              <a:rPr lang="en-US" sz="2400" b="1" u="sng" dirty="0">
                <a:solidFill>
                  <a:srgbClr val="0000FF"/>
                </a:solidFill>
              </a:rPr>
              <a:t> 8 </a:t>
            </a:r>
            <a:r>
              <a:rPr lang="en-US" sz="2000" dirty="0" smtClean="0"/>
              <a:t>and have more</a:t>
            </a:r>
            <a:r>
              <a:rPr lang="en-US" sz="2000" u="sng" dirty="0" smtClean="0">
                <a:solidFill>
                  <a:srgbClr val="0000FF"/>
                </a:solidFill>
              </a:rPr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9.  </a:t>
            </a:r>
            <a:r>
              <a:rPr lang="en-US" sz="2200" dirty="0"/>
              <a:t>  </a:t>
            </a:r>
          </a:p>
          <a:p>
            <a:r>
              <a:rPr lang="en-US" sz="2200" dirty="0"/>
              <a:t>Many people who need </a:t>
            </a:r>
            <a:r>
              <a:rPr lang="en-US" sz="2200" dirty="0" smtClean="0"/>
              <a:t>help, </a:t>
            </a:r>
            <a:r>
              <a:rPr lang="en-US" sz="2200" dirty="0"/>
              <a:t>don’t seek it, and the Surgeon General reports that the biggest roadblock is the “stigma surrounding the receipt of mental health treatment”.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  <a:noFill/>
          <a:ln/>
        </p:spPr>
        <p:txBody>
          <a:bodyPr/>
          <a:lstStyle/>
          <a:p>
            <a:r>
              <a:rPr lang="en-US" sz="2200" b="1" dirty="0">
                <a:solidFill>
                  <a:schemeClr val="tx1"/>
                </a:solidFill>
              </a:rPr>
              <a:t>Who Seeks </a:t>
            </a:r>
            <a:r>
              <a:rPr lang="en-US" sz="2200" b="1" dirty="0" smtClean="0">
                <a:solidFill>
                  <a:schemeClr val="tx1"/>
                </a:solidFill>
              </a:rPr>
              <a:t>Treatment/Therapy?</a:t>
            </a:r>
            <a:endParaRPr lang="en-US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90600" y="533400"/>
            <a:ext cx="7848600" cy="6019800"/>
          </a:xfrm>
        </p:spPr>
        <p:txBody>
          <a:bodyPr/>
          <a:lstStyle/>
          <a:p>
            <a:r>
              <a:rPr lang="en-US" sz="2200" dirty="0"/>
              <a:t>There are a variety of “helping professions” available:</a:t>
            </a:r>
          </a:p>
          <a:p>
            <a:pPr lvl="1"/>
            <a:r>
              <a:rPr lang="en-US" sz="2100" dirty="0"/>
              <a:t>Psychologists who provide psychotherapy may have degrees in </a:t>
            </a:r>
            <a:r>
              <a:rPr lang="en-US" sz="2100" b="1" u="sng" dirty="0"/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10 </a:t>
            </a:r>
            <a:r>
              <a:rPr lang="en-US" sz="2100" dirty="0">
                <a:solidFill>
                  <a:srgbClr val="0000FF"/>
                </a:solidFill>
              </a:rPr>
              <a:t> or </a:t>
            </a:r>
            <a:r>
              <a:rPr lang="en-US" sz="2100" b="1" u="sng" dirty="0">
                <a:solidFill>
                  <a:srgbClr val="0000FF"/>
                </a:solidFill>
              </a:rPr>
              <a:t> 11</a:t>
            </a:r>
            <a:r>
              <a:rPr lang="en-US" sz="2100" b="1" u="sng" dirty="0"/>
              <a:t> </a:t>
            </a:r>
            <a:r>
              <a:rPr lang="en-US" sz="2100" dirty="0"/>
              <a:t> </a:t>
            </a:r>
            <a:r>
              <a:rPr lang="en-US" sz="2100" dirty="0" smtClean="0"/>
              <a:t>psychology. Both specialize </a:t>
            </a:r>
            <a:r>
              <a:rPr lang="en-US" sz="2100" dirty="0"/>
              <a:t>in the diagnosis and treatment </a:t>
            </a:r>
            <a:r>
              <a:rPr lang="en-US" sz="2100" dirty="0" smtClean="0"/>
              <a:t>of “full fledged” </a:t>
            </a:r>
            <a:r>
              <a:rPr lang="en-US" sz="2100" dirty="0"/>
              <a:t>psychological disorders and everyday behavioral problems.  </a:t>
            </a:r>
          </a:p>
          <a:p>
            <a:pPr lvl="1"/>
            <a:r>
              <a:rPr lang="en-US" sz="2100" dirty="0"/>
              <a:t>Both types </a:t>
            </a:r>
            <a:r>
              <a:rPr lang="en-US" sz="2100" dirty="0" smtClean="0"/>
              <a:t>earn </a:t>
            </a:r>
            <a:r>
              <a:rPr lang="en-US" sz="2100" dirty="0"/>
              <a:t>a </a:t>
            </a:r>
            <a:r>
              <a:rPr lang="en-US" sz="2100" b="1" u="sng" dirty="0" smtClean="0">
                <a:solidFill>
                  <a:srgbClr val="0000FF"/>
                </a:solidFill>
              </a:rPr>
              <a:t>12 </a:t>
            </a:r>
            <a:r>
              <a:rPr lang="en-US" sz="2100" dirty="0" smtClean="0">
                <a:solidFill>
                  <a:srgbClr val="0000FF"/>
                </a:solidFill>
              </a:rPr>
              <a:t>degree</a:t>
            </a:r>
            <a:r>
              <a:rPr lang="en-US" sz="2100" dirty="0" smtClean="0"/>
              <a:t> </a:t>
            </a:r>
            <a:r>
              <a:rPr lang="en-US" sz="2100" dirty="0"/>
              <a:t>(e.g., Ph.D., </a:t>
            </a:r>
            <a:r>
              <a:rPr lang="en-US" sz="2100" dirty="0" err="1"/>
              <a:t>Psy.D</a:t>
            </a:r>
            <a:r>
              <a:rPr lang="en-US" sz="2100" dirty="0"/>
              <a:t>.</a:t>
            </a:r>
            <a:r>
              <a:rPr lang="en-US" sz="2100" dirty="0" smtClean="0"/>
              <a:t>, </a:t>
            </a:r>
            <a:r>
              <a:rPr lang="en-US" sz="2100" dirty="0" err="1"/>
              <a:t>Ed.D</a:t>
            </a:r>
            <a:r>
              <a:rPr lang="en-US" sz="2100" dirty="0"/>
              <a:t>.), which requires 5-7 years beyond a bachelor’s degree. </a:t>
            </a:r>
            <a:endParaRPr lang="en-US" sz="2100" dirty="0" smtClean="0"/>
          </a:p>
          <a:p>
            <a:pPr lvl="1"/>
            <a:r>
              <a:rPr lang="en-US" sz="2200" dirty="0" smtClean="0">
                <a:solidFill>
                  <a:srgbClr val="0000FF"/>
                </a:solidFill>
              </a:rPr>
              <a:t>Psychiatrists </a:t>
            </a:r>
            <a:r>
              <a:rPr lang="en-US" sz="2200" dirty="0"/>
              <a:t>are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13 </a:t>
            </a:r>
            <a:r>
              <a:rPr lang="en-US" sz="2200" dirty="0"/>
              <a:t> who specialize in the diagnosis and treatment of psychological </a:t>
            </a:r>
            <a:r>
              <a:rPr lang="en-US" sz="2200" dirty="0" smtClean="0"/>
              <a:t>disorders.</a:t>
            </a:r>
          </a:p>
          <a:p>
            <a:r>
              <a:rPr lang="en-US" sz="2500" dirty="0" smtClean="0"/>
              <a:t>In comparison to psychologists are:</a:t>
            </a:r>
          </a:p>
          <a:p>
            <a:pPr lvl="1"/>
            <a:r>
              <a:rPr lang="en-US" sz="2100" dirty="0" smtClean="0"/>
              <a:t>psychiatrists </a:t>
            </a:r>
            <a:r>
              <a:rPr lang="en-US" sz="2100" dirty="0"/>
              <a:t>devote more time to relatively </a:t>
            </a:r>
            <a:r>
              <a:rPr lang="en-US" sz="2100" b="1" u="sng" dirty="0">
                <a:solidFill>
                  <a:srgbClr val="0000FF"/>
                </a:solidFill>
              </a:rPr>
              <a:t>14</a:t>
            </a:r>
            <a:r>
              <a:rPr lang="en-US" sz="2100" dirty="0">
                <a:solidFill>
                  <a:srgbClr val="0000FF"/>
                </a:solidFill>
              </a:rPr>
              <a:t> </a:t>
            </a:r>
            <a:r>
              <a:rPr lang="en-US" sz="2100" dirty="0"/>
              <a:t>disorders (e.g., schizophrenia &amp; mood disorders</a:t>
            </a:r>
            <a:r>
              <a:rPr lang="en-US" sz="2100" dirty="0" smtClean="0"/>
              <a:t>)</a:t>
            </a:r>
          </a:p>
          <a:p>
            <a:pPr lvl="1"/>
            <a:r>
              <a:rPr lang="en-US" sz="2100" dirty="0" smtClean="0"/>
              <a:t>Psychiatrists are more likely to use psychoanalysis and less likely to use group or behavioral therapies.</a:t>
            </a:r>
          </a:p>
          <a:p>
            <a:r>
              <a:rPr lang="en-US" sz="2000" dirty="0" smtClean="0"/>
              <a:t>Other mental health professionals include: </a:t>
            </a:r>
            <a:r>
              <a:rPr lang="en-US" sz="2000" dirty="0" smtClean="0">
                <a:solidFill>
                  <a:srgbClr val="000090"/>
                </a:solidFill>
              </a:rPr>
              <a:t>Marriage &amp; Family Therapists, Clinical Social Workers, Licensed Mental Health Counselors and Psychiatric Nurses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457200"/>
          </a:xfrm>
          <a:noFill/>
          <a:ln/>
        </p:spPr>
        <p:txBody>
          <a:bodyPr/>
          <a:lstStyle/>
          <a:p>
            <a:r>
              <a:rPr lang="en-US" sz="2200" b="1" dirty="0">
                <a:solidFill>
                  <a:schemeClr val="tx1"/>
                </a:solidFill>
              </a:rPr>
              <a:t>Who Provides Treatment?</a:t>
            </a:r>
            <a:endParaRPr lang="en-US"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990600"/>
            <a:ext cx="7772400" cy="56388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Insight therapies</a:t>
            </a:r>
            <a:r>
              <a:rPr lang="en-US" sz="2400" dirty="0"/>
              <a:t> involve </a:t>
            </a:r>
            <a:r>
              <a:rPr lang="en-US" sz="2400" b="1" u="sng" dirty="0">
                <a:solidFill>
                  <a:srgbClr val="0000FF"/>
                </a:solidFill>
              </a:rPr>
              <a:t>15 </a:t>
            </a:r>
            <a:r>
              <a:rPr lang="en-US" sz="2400" dirty="0">
                <a:solidFill>
                  <a:srgbClr val="0000FF"/>
                </a:solidFill>
              </a:rPr>
              <a:t> interactions</a:t>
            </a:r>
            <a:r>
              <a:rPr lang="en-US" sz="2400" dirty="0"/>
              <a:t> intended to enhance clients’ </a:t>
            </a:r>
            <a:r>
              <a:rPr lang="en-US" sz="2400" b="1" u="sng" dirty="0"/>
              <a:t> </a:t>
            </a:r>
            <a:r>
              <a:rPr lang="en-US" sz="2400" b="1" u="sng" dirty="0">
                <a:solidFill>
                  <a:srgbClr val="0000FF"/>
                </a:solidFill>
              </a:rPr>
              <a:t>16 </a:t>
            </a:r>
            <a:r>
              <a:rPr lang="en-US" sz="2400" b="1" dirty="0">
                <a:solidFill>
                  <a:srgbClr val="0000FF"/>
                </a:solidFill>
              </a:rPr>
              <a:t>(2 words</a:t>
            </a:r>
            <a:r>
              <a:rPr lang="en-US" sz="2400" b="1" dirty="0"/>
              <a:t>)</a:t>
            </a:r>
            <a:r>
              <a:rPr lang="en-US" sz="2400" dirty="0"/>
              <a:t> and thus promote healthful changes in personality and behavior.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Psychoanalysis</a:t>
            </a:r>
            <a:r>
              <a:rPr lang="en-US" sz="2400" dirty="0"/>
              <a:t> is an insight therapy that emphasizes the recovery of </a:t>
            </a:r>
            <a:r>
              <a:rPr lang="en-US" sz="2400" b="1" u="sng" dirty="0">
                <a:solidFill>
                  <a:srgbClr val="0000FF"/>
                </a:solidFill>
              </a:rPr>
              <a:t> 17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conflicts, motives, and defenses through a variety of techniques.</a:t>
            </a:r>
          </a:p>
          <a:p>
            <a:r>
              <a:rPr lang="en-US" sz="2400" dirty="0"/>
              <a:t>Freud believed that inner conflicts left over from early childhood which (usually over sexual and aggressive impulses) cause </a:t>
            </a:r>
            <a:r>
              <a:rPr lang="en-US" sz="2400" dirty="0">
                <a:solidFill>
                  <a:srgbClr val="0000FF"/>
                </a:solidFill>
              </a:rPr>
              <a:t>neuroses</a:t>
            </a:r>
            <a:r>
              <a:rPr lang="en-US" sz="2400" dirty="0"/>
              <a:t>.  He thought that people depend on </a:t>
            </a:r>
            <a:r>
              <a:rPr lang="en-US" sz="2400" b="1" u="sng" dirty="0">
                <a:solidFill>
                  <a:srgbClr val="0000FF"/>
                </a:solidFill>
              </a:rPr>
              <a:t>18</a:t>
            </a:r>
            <a:r>
              <a:rPr lang="en-US" sz="2400" dirty="0">
                <a:solidFill>
                  <a:srgbClr val="0000FF"/>
                </a:solidFill>
              </a:rPr>
              <a:t> (2 words)</a:t>
            </a:r>
            <a:r>
              <a:rPr lang="en-US" sz="2400" dirty="0"/>
              <a:t> to avoid confronting these conflicts.  However, these defenses tend to be only partially successful and often lead to self-defeating behaviors.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572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Insight Therapies</a:t>
            </a:r>
            <a:endParaRPr lang="en-US"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620000" cy="381000"/>
          </a:xfrm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Insight Therapies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620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In </a:t>
            </a:r>
            <a:r>
              <a:rPr lang="en-US" sz="2200" dirty="0">
                <a:solidFill>
                  <a:srgbClr val="0000FF"/>
                </a:solidFill>
              </a:rPr>
              <a:t>free association</a:t>
            </a:r>
            <a:r>
              <a:rPr lang="en-US" sz="2200" dirty="0"/>
              <a:t>, clients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19 </a:t>
            </a:r>
            <a:r>
              <a:rPr lang="en-US" sz="2200" dirty="0"/>
              <a:t> express their thoughts and feelings exactly as they occur, with as little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20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as possible.  The analyst looks for clues about what is going on in the unconscious.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solidFill>
                  <a:srgbClr val="0000FF"/>
                </a:solidFill>
              </a:rPr>
              <a:t>Dream analysis</a:t>
            </a:r>
            <a:r>
              <a:rPr lang="en-US" sz="2200" dirty="0"/>
              <a:t> involves the therapist interpreting the </a:t>
            </a:r>
            <a:r>
              <a:rPr lang="en-US" sz="2200" b="1" u="sng" dirty="0">
                <a:solidFill>
                  <a:srgbClr val="0000FF"/>
                </a:solidFill>
              </a:rPr>
              <a:t> 21 </a:t>
            </a:r>
            <a:r>
              <a:rPr lang="en-US" sz="2200" dirty="0"/>
              <a:t> meaning of the client’s dreams.  Freud called dreams the </a:t>
            </a:r>
            <a:r>
              <a:rPr lang="en-US" sz="2200" dirty="0">
                <a:solidFill>
                  <a:srgbClr val="0000FF"/>
                </a:solidFill>
              </a:rPr>
              <a:t>“</a:t>
            </a:r>
            <a:r>
              <a:rPr lang="en-US" sz="2200" b="1" u="sng" dirty="0">
                <a:solidFill>
                  <a:srgbClr val="0000FF"/>
                </a:solidFill>
              </a:rPr>
              <a:t> 22 </a:t>
            </a:r>
            <a:r>
              <a:rPr lang="en-US" sz="2200" b="1" dirty="0">
                <a:solidFill>
                  <a:srgbClr val="0000FF"/>
                </a:solidFill>
              </a:rPr>
              <a:t>(2 words)</a:t>
            </a:r>
            <a:r>
              <a:rPr lang="en-US" sz="2200" dirty="0">
                <a:solidFill>
                  <a:srgbClr val="0000FF"/>
                </a:solidFill>
              </a:rPr>
              <a:t> to the unconscious</a:t>
            </a:r>
            <a:r>
              <a:rPr lang="en-US" sz="2200" dirty="0"/>
              <a:t>” because he believed dreams were the most direct means to access a patients innermost conflicts, wishes and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23</a:t>
            </a:r>
            <a:r>
              <a:rPr lang="en-US" sz="2200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b="1" u="sng" dirty="0">
                <a:solidFill>
                  <a:srgbClr val="0000FF"/>
                </a:solidFill>
              </a:rPr>
              <a:t> 24 </a:t>
            </a:r>
            <a:r>
              <a:rPr lang="en-US" sz="2200" dirty="0"/>
              <a:t> refers to the largely unconscious defensive maneuvers intended to </a:t>
            </a:r>
            <a:r>
              <a:rPr lang="en-US" sz="2200" b="1" u="sng" dirty="0">
                <a:solidFill>
                  <a:srgbClr val="0000FF"/>
                </a:solidFill>
              </a:rPr>
              <a:t> 25 </a:t>
            </a:r>
            <a:r>
              <a:rPr lang="en-US" sz="2200" dirty="0"/>
              <a:t> the progress of therapy.</a:t>
            </a:r>
          </a:p>
          <a:p>
            <a:pPr>
              <a:lnSpc>
                <a:spcPct val="90000"/>
              </a:lnSpc>
            </a:pPr>
            <a:r>
              <a:rPr lang="en-US" sz="2200" b="1" u="sng" dirty="0">
                <a:solidFill>
                  <a:srgbClr val="0000FF"/>
                </a:solidFill>
              </a:rPr>
              <a:t> 26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occurs when clients unconsciously start </a:t>
            </a:r>
            <a:r>
              <a:rPr lang="en-US" sz="2200" dirty="0" smtClean="0"/>
              <a:t>“relating </a:t>
            </a:r>
            <a:r>
              <a:rPr lang="en-US" sz="2200" dirty="0"/>
              <a:t>to their </a:t>
            </a:r>
            <a:r>
              <a:rPr lang="en-US" sz="2200" dirty="0" smtClean="0"/>
              <a:t>therapist” </a:t>
            </a:r>
            <a:r>
              <a:rPr lang="en-US" sz="2200" dirty="0"/>
              <a:t>in ways that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 27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critical relationships in their lives (client tells the therapist: “you treatment just like my father”)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685800"/>
            <a:ext cx="80772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/>
              <a:t>Using a humanistic </a:t>
            </a:r>
            <a:r>
              <a:rPr lang="en-US" sz="2200" dirty="0" smtClean="0"/>
              <a:t>perspective, </a:t>
            </a:r>
            <a:r>
              <a:rPr lang="en-US" sz="2200" b="1" u="sng" dirty="0" smtClean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28 </a:t>
            </a:r>
            <a:r>
              <a:rPr lang="en-US" sz="2200" b="1" dirty="0">
                <a:solidFill>
                  <a:srgbClr val="0000FF"/>
                </a:solidFill>
              </a:rPr>
              <a:t>(Full name)</a:t>
            </a:r>
            <a:r>
              <a:rPr lang="en-US" sz="2200" dirty="0"/>
              <a:t> developed </a:t>
            </a:r>
            <a:r>
              <a:rPr lang="en-US" sz="2200" dirty="0">
                <a:solidFill>
                  <a:srgbClr val="0000FF"/>
                </a:solidFill>
              </a:rPr>
              <a:t>Client-centered therapy</a:t>
            </a:r>
            <a:r>
              <a:rPr lang="en-US" sz="2200" dirty="0"/>
              <a:t> in the 40s and 50s.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Client-centered therapy is an insight therapy that emphasizes providing a </a:t>
            </a:r>
            <a:r>
              <a:rPr lang="en-US" sz="2200" b="1" u="sng" dirty="0">
                <a:solidFill>
                  <a:srgbClr val="0000FF"/>
                </a:solidFill>
              </a:rPr>
              <a:t>29</a:t>
            </a:r>
            <a:r>
              <a:rPr lang="en-US" sz="2200" dirty="0">
                <a:solidFill>
                  <a:srgbClr val="0000FF"/>
                </a:solidFill>
              </a:rPr>
              <a:t> (3 words)</a:t>
            </a:r>
            <a:r>
              <a:rPr lang="en-US" sz="2200" dirty="0"/>
              <a:t> for clients, who play a major role in determining the pace and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 30 </a:t>
            </a:r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/>
              <a:t>of their therapy. 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Rogers maintained that most personal distress is due </a:t>
            </a:r>
            <a:r>
              <a:rPr lang="en-US" sz="2200" dirty="0" smtClean="0"/>
              <a:t>to inconsistency or “</a:t>
            </a:r>
            <a:r>
              <a:rPr lang="en-US" sz="2200" b="1" u="sng" dirty="0" smtClean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31</a:t>
            </a:r>
            <a:r>
              <a:rPr lang="en-US" sz="2200" b="1" u="sng" dirty="0"/>
              <a:t> </a:t>
            </a:r>
            <a:r>
              <a:rPr lang="en-US" sz="2200" b="1" u="sng" dirty="0" smtClean="0"/>
              <a:t>“</a:t>
            </a:r>
            <a:r>
              <a:rPr lang="en-US" sz="2200" dirty="0" smtClean="0"/>
              <a:t> </a:t>
            </a:r>
            <a:r>
              <a:rPr lang="en-US" sz="2200" dirty="0"/>
              <a:t>between a </a:t>
            </a:r>
            <a:r>
              <a:rPr lang="en-US" sz="2200" dirty="0">
                <a:solidFill>
                  <a:srgbClr val="0000FF"/>
                </a:solidFill>
              </a:rPr>
              <a:t>person’s self-concept</a:t>
            </a:r>
            <a:r>
              <a:rPr lang="en-US" sz="2200" dirty="0"/>
              <a:t> and reality.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Clinicians try to </a:t>
            </a:r>
            <a:r>
              <a:rPr lang="en-US" sz="2200" dirty="0"/>
              <a:t>help people restructure their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32 </a:t>
            </a:r>
            <a:r>
              <a:rPr lang="en-US" sz="2200" b="1" dirty="0">
                <a:solidFill>
                  <a:srgbClr val="0000FF"/>
                </a:solidFill>
              </a:rPr>
              <a:t>(2 words</a:t>
            </a:r>
            <a:r>
              <a:rPr lang="en-US" sz="2200" b="1" dirty="0"/>
              <a:t>)</a:t>
            </a:r>
            <a:r>
              <a:rPr lang="en-US" sz="2200" dirty="0"/>
              <a:t> to correspond better to reality.</a:t>
            </a:r>
          </a:p>
          <a:p>
            <a:pPr>
              <a:lnSpc>
                <a:spcPct val="90000"/>
              </a:lnSpc>
            </a:pPr>
            <a:r>
              <a:rPr lang="en-US" sz="2200" dirty="0"/>
              <a:t>Rogers held that there are 3 main elements to creating a supportive atmosphere: </a:t>
            </a:r>
            <a:endParaRPr lang="en-US" sz="2200" dirty="0" smtClean="0"/>
          </a:p>
          <a:p>
            <a:pPr lvl="1">
              <a:lnSpc>
                <a:spcPct val="90000"/>
              </a:lnSpc>
            </a:pPr>
            <a:r>
              <a:rPr lang="en-US" sz="2000" b="1" u="sng" dirty="0" smtClean="0"/>
              <a:t> </a:t>
            </a:r>
            <a:r>
              <a:rPr lang="en-US" sz="2000" b="1" u="sng" dirty="0">
                <a:solidFill>
                  <a:srgbClr val="0000FF"/>
                </a:solidFill>
              </a:rPr>
              <a:t>33 </a:t>
            </a:r>
            <a:r>
              <a:rPr lang="en-US" sz="2000" dirty="0">
                <a:solidFill>
                  <a:srgbClr val="0000FF"/>
                </a:solidFill>
              </a:rPr>
              <a:t>--&gt;</a:t>
            </a:r>
            <a:r>
              <a:rPr lang="en-US" sz="2000" dirty="0"/>
              <a:t> the therapist being completely honest </a:t>
            </a:r>
            <a:r>
              <a:rPr lang="en-US" sz="2000" dirty="0" smtClean="0"/>
              <a:t>with their communications.;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0000FF"/>
                </a:solidFill>
              </a:rPr>
              <a:t>U</a:t>
            </a:r>
            <a:r>
              <a:rPr lang="en-US" sz="2000" dirty="0" smtClean="0">
                <a:solidFill>
                  <a:srgbClr val="0000FF"/>
                </a:solidFill>
              </a:rPr>
              <a:t>nconditional </a:t>
            </a:r>
            <a:r>
              <a:rPr lang="en-US" sz="2000" dirty="0">
                <a:solidFill>
                  <a:srgbClr val="0000FF"/>
                </a:solidFill>
              </a:rPr>
              <a:t>positive regard-</a:t>
            </a:r>
            <a:r>
              <a:rPr lang="en-US" sz="2000" dirty="0"/>
              <a:t>-&gt; 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b="1" u="sng" dirty="0">
                <a:solidFill>
                  <a:srgbClr val="0000FF"/>
                </a:solidFill>
              </a:rPr>
              <a:t> 34</a:t>
            </a:r>
            <a:r>
              <a:rPr lang="en-US" sz="2000" b="1" u="sng" dirty="0"/>
              <a:t> </a:t>
            </a:r>
            <a:r>
              <a:rPr lang="en-US" sz="2000" dirty="0"/>
              <a:t> acceptance of the client as a person; and </a:t>
            </a:r>
            <a:r>
              <a:rPr lang="en-US" sz="2000" dirty="0" smtClean="0"/>
              <a:t>accurate.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Accurate </a:t>
            </a:r>
            <a:r>
              <a:rPr lang="en-US" sz="2000" b="1" u="sng" dirty="0" smtClean="0">
                <a:solidFill>
                  <a:srgbClr val="0000FF"/>
                </a:solidFill>
              </a:rPr>
              <a:t> </a:t>
            </a:r>
            <a:r>
              <a:rPr lang="en-US" sz="2000" b="1" u="sng" dirty="0">
                <a:solidFill>
                  <a:srgbClr val="0000FF"/>
                </a:solidFill>
              </a:rPr>
              <a:t>35 </a:t>
            </a:r>
            <a:r>
              <a:rPr lang="en-US" sz="2000" dirty="0"/>
              <a:t> --&gt; an accurate understanding of the client’s point of view.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0" y="273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/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4572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Insight Therapies: Client Centered Therapy</a:t>
            </a:r>
            <a:endParaRPr lang="en-US"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143000" y="914400"/>
            <a:ext cx="7696200" cy="5715000"/>
          </a:xfrm>
        </p:spPr>
        <p:txBody>
          <a:bodyPr/>
          <a:lstStyle/>
          <a:p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36 </a:t>
            </a:r>
            <a:r>
              <a:rPr lang="en-US" sz="2200" dirty="0">
                <a:solidFill>
                  <a:srgbClr val="0000FF"/>
                </a:solidFill>
              </a:rPr>
              <a:t> therapy</a:t>
            </a:r>
            <a:r>
              <a:rPr lang="en-US" sz="2200" dirty="0"/>
              <a:t> is an insight therapy that simultaneously treats several clients in a group setting.</a:t>
            </a:r>
          </a:p>
          <a:p>
            <a:r>
              <a:rPr lang="en-US" sz="2200" dirty="0"/>
              <a:t>Group members describe their problems, trade viewpoints, share experiences and discuss coping and strategies.  Most important they provide 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rgbClr val="0000FF"/>
                </a:solidFill>
              </a:rPr>
              <a:t>37 </a:t>
            </a:r>
            <a:r>
              <a:rPr lang="en-US" sz="2200" dirty="0"/>
              <a:t>and emotional support for each other.</a:t>
            </a:r>
          </a:p>
          <a:p>
            <a:r>
              <a:rPr lang="en-US" sz="2200" dirty="0"/>
              <a:t>The </a:t>
            </a:r>
            <a:r>
              <a:rPr lang="en-US" sz="2200" dirty="0">
                <a:solidFill>
                  <a:srgbClr val="0000FF"/>
                </a:solidFill>
              </a:rPr>
              <a:t>group therapist</a:t>
            </a:r>
            <a:r>
              <a:rPr lang="en-US" sz="2200" dirty="0"/>
              <a:t> often plays a relatively subtle role in group therapy, staying in the background and focusing mainly on promoting </a:t>
            </a:r>
            <a:r>
              <a:rPr lang="en-US" sz="2200" dirty="0">
                <a:solidFill>
                  <a:srgbClr val="0000FF"/>
                </a:solidFill>
              </a:rPr>
              <a:t>group </a:t>
            </a:r>
            <a:r>
              <a:rPr lang="en-US" sz="2200" b="1" u="sng" dirty="0">
                <a:solidFill>
                  <a:srgbClr val="0000FF"/>
                </a:solidFill>
              </a:rPr>
              <a:t> 38</a:t>
            </a:r>
            <a:r>
              <a:rPr lang="en-US" sz="2200" b="1" u="sng" dirty="0"/>
              <a:t> </a:t>
            </a:r>
            <a:r>
              <a:rPr lang="en-US" sz="2200" b="1" u="sng" dirty="0" smtClean="0"/>
              <a:t>.</a:t>
            </a:r>
          </a:p>
          <a:p>
            <a:pPr marL="0" indent="0">
              <a:buNone/>
            </a:pPr>
            <a:r>
              <a:rPr lang="en-US" sz="2200" b="1" u="sng" dirty="0" smtClean="0"/>
              <a:t>Other Therapies: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Couples and Marital Therapy </a:t>
            </a:r>
            <a:r>
              <a:rPr lang="en-US" sz="2200" dirty="0" smtClean="0"/>
              <a:t>focuses on the treatment of partners in committed relationships &amp; relationship issues.</a:t>
            </a:r>
          </a:p>
          <a:p>
            <a:r>
              <a:rPr lang="en-US" sz="2200" dirty="0" smtClean="0">
                <a:solidFill>
                  <a:srgbClr val="000090"/>
                </a:solidFill>
              </a:rPr>
              <a:t>Family Therapy </a:t>
            </a:r>
            <a:r>
              <a:rPr lang="en-US" sz="2200" dirty="0" smtClean="0"/>
              <a:t>focuses on working with the family unit as a whole, especially attending to family communications and dynamics.</a:t>
            </a:r>
            <a:endParaRPr lang="en-US" sz="2200" dirty="0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0" y="273050"/>
            <a:ext cx="9144000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sz="2100" b="1">
              <a:latin typeface="Arial" charset="0"/>
            </a:endParaRP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153400" cy="4572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Insight Therapies: Group Therapy</a:t>
            </a:r>
            <a:endParaRPr lang="en-US"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72400" cy="5867400"/>
          </a:xfrm>
        </p:spPr>
        <p:txBody>
          <a:bodyPr/>
          <a:lstStyle/>
          <a:p>
            <a:r>
              <a:rPr lang="en-US" sz="2100" dirty="0"/>
              <a:t>Behavior therapies involve the application of </a:t>
            </a:r>
            <a:r>
              <a:rPr lang="en-US" sz="2100" dirty="0" smtClean="0">
                <a:solidFill>
                  <a:srgbClr val="0000FF"/>
                </a:solidFill>
              </a:rPr>
              <a:t>principles of </a:t>
            </a:r>
            <a:r>
              <a:rPr lang="en-US" sz="2100" b="1" u="sng" dirty="0"/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39 </a:t>
            </a:r>
            <a:r>
              <a:rPr lang="en-US" sz="2100" dirty="0" smtClean="0"/>
              <a:t> and conditioning to </a:t>
            </a:r>
            <a:r>
              <a:rPr lang="en-US" sz="2100" dirty="0"/>
              <a:t>direct efforts to change clients’ maladaptive behaviors.</a:t>
            </a:r>
          </a:p>
          <a:p>
            <a:r>
              <a:rPr lang="en-US" sz="2100" dirty="0">
                <a:solidFill>
                  <a:srgbClr val="0000FF"/>
                </a:solidFill>
              </a:rPr>
              <a:t>Behavior therapies</a:t>
            </a:r>
            <a:r>
              <a:rPr lang="en-US" sz="2100" dirty="0"/>
              <a:t> assume that </a:t>
            </a:r>
            <a:r>
              <a:rPr lang="en-US" sz="2100" dirty="0" smtClean="0"/>
              <a:t>behavior: (A) Is </a:t>
            </a:r>
            <a:r>
              <a:rPr lang="en-US" sz="2100" dirty="0"/>
              <a:t>a product of</a:t>
            </a:r>
            <a:r>
              <a:rPr lang="en-US" sz="2100" dirty="0">
                <a:solidFill>
                  <a:srgbClr val="0000FF"/>
                </a:solidFill>
              </a:rPr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40</a:t>
            </a:r>
            <a:r>
              <a:rPr lang="en-US" sz="2100" dirty="0"/>
              <a:t>, </a:t>
            </a:r>
            <a:r>
              <a:rPr lang="en-US" sz="2100" dirty="0" smtClean="0"/>
              <a:t>and that, (B) What has been </a:t>
            </a:r>
            <a:r>
              <a:rPr lang="en-US" sz="2100" dirty="0"/>
              <a:t>learned can be </a:t>
            </a:r>
            <a:r>
              <a:rPr lang="en-US" sz="2100" b="1" u="sng" dirty="0"/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41 .</a:t>
            </a:r>
          </a:p>
          <a:p>
            <a:r>
              <a:rPr lang="en-US" sz="2100" b="1" u="sng" dirty="0"/>
              <a:t> </a:t>
            </a:r>
            <a:r>
              <a:rPr lang="en-US" sz="2100" b="1" u="sng" dirty="0">
                <a:solidFill>
                  <a:srgbClr val="0000FF"/>
                </a:solidFill>
              </a:rPr>
              <a:t>42 </a:t>
            </a:r>
            <a:r>
              <a:rPr lang="en-US" sz="2100" b="1" dirty="0">
                <a:solidFill>
                  <a:srgbClr val="0000FF"/>
                </a:solidFill>
              </a:rPr>
              <a:t>(Full name)</a:t>
            </a:r>
            <a:r>
              <a:rPr lang="en-US" sz="2100" dirty="0"/>
              <a:t> (1958) developed a behavior therapy called </a:t>
            </a:r>
            <a:r>
              <a:rPr lang="en-US" sz="2100" dirty="0">
                <a:solidFill>
                  <a:srgbClr val="0000FF"/>
                </a:solidFill>
              </a:rPr>
              <a:t>systematic desensitization</a:t>
            </a:r>
            <a:r>
              <a:rPr lang="en-US" sz="2100" dirty="0"/>
              <a:t> to reduce a clients’ </a:t>
            </a:r>
            <a:r>
              <a:rPr lang="en-US" sz="2100" b="1" u="sng" dirty="0">
                <a:solidFill>
                  <a:srgbClr val="0000FF"/>
                </a:solidFill>
              </a:rPr>
              <a:t>43 </a:t>
            </a:r>
            <a:r>
              <a:rPr lang="en-US" sz="2100" dirty="0">
                <a:solidFill>
                  <a:srgbClr val="0000FF"/>
                </a:solidFill>
              </a:rPr>
              <a:t>responses</a:t>
            </a:r>
            <a:r>
              <a:rPr lang="en-US" sz="2100" dirty="0"/>
              <a:t>. </a:t>
            </a:r>
          </a:p>
          <a:p>
            <a:pPr lvl="1"/>
            <a:r>
              <a:rPr lang="en-US" sz="1900" dirty="0">
                <a:solidFill>
                  <a:srgbClr val="0000FF"/>
                </a:solidFill>
              </a:rPr>
              <a:t>Systematic desensitization</a:t>
            </a:r>
            <a:r>
              <a:rPr lang="en-US" sz="1900" dirty="0"/>
              <a:t> involves 3 steps: the therapist first helps the client build an anxiety</a:t>
            </a:r>
            <a:r>
              <a:rPr lang="en-US" sz="1900" dirty="0">
                <a:solidFill>
                  <a:srgbClr val="0000FF"/>
                </a:solidFill>
              </a:rPr>
              <a:t> hierarc</a:t>
            </a:r>
            <a:r>
              <a:rPr lang="en-US" sz="1900" dirty="0">
                <a:solidFill>
                  <a:srgbClr val="000090"/>
                </a:solidFill>
              </a:rPr>
              <a:t>hy</a:t>
            </a:r>
            <a:r>
              <a:rPr lang="en-US" sz="1900" dirty="0"/>
              <a:t> (a ranked list of anxiety-arousing stimuli); </a:t>
            </a:r>
            <a:r>
              <a:rPr lang="en-US" sz="1900" dirty="0" smtClean="0"/>
              <a:t>NEXT</a:t>
            </a:r>
            <a:r>
              <a:rPr lang="mr-IN" sz="1900" dirty="0" smtClean="0"/>
              <a:t>…</a:t>
            </a:r>
            <a:r>
              <a:rPr lang="en-US" sz="1900" dirty="0" smtClean="0"/>
              <a:t>, the </a:t>
            </a:r>
            <a:r>
              <a:rPr lang="en-US" sz="1900" dirty="0"/>
              <a:t>client is trained in deep muscle </a:t>
            </a:r>
            <a:r>
              <a:rPr lang="en-US" sz="1900" b="1" u="sng" dirty="0">
                <a:solidFill>
                  <a:srgbClr val="0000FF"/>
                </a:solidFill>
              </a:rPr>
              <a:t> 44 </a:t>
            </a:r>
            <a:r>
              <a:rPr lang="en-US" sz="1900" dirty="0"/>
              <a:t>; finally, the client tries to work through the </a:t>
            </a:r>
            <a:r>
              <a:rPr lang="en-US" sz="1900" b="1" u="sng" dirty="0">
                <a:solidFill>
                  <a:srgbClr val="0000FF"/>
                </a:solidFill>
              </a:rPr>
              <a:t>45,</a:t>
            </a:r>
            <a:r>
              <a:rPr lang="en-US" sz="1900" dirty="0"/>
              <a:t> learning to remain relaxed while imagining each stimulus. </a:t>
            </a:r>
          </a:p>
          <a:p>
            <a:pPr lvl="1"/>
            <a:r>
              <a:rPr lang="en-US" sz="1900" i="1" dirty="0">
                <a:solidFill>
                  <a:srgbClr val="000090"/>
                </a:solidFill>
              </a:rPr>
              <a:t>The basic idea is that you cannot be anxious and relaxed at the same time.  </a:t>
            </a:r>
          </a:p>
          <a:p>
            <a:pPr lvl="1"/>
            <a:r>
              <a:rPr lang="en-US" sz="1900" dirty="0"/>
              <a:t>Research shows that this </a:t>
            </a:r>
            <a:r>
              <a:rPr lang="en-US" sz="1900" dirty="0" smtClean="0"/>
              <a:t>SD as well as interventions emphasizing direct exposure to anxiety arousing situation have been the choice treatment for </a:t>
            </a:r>
            <a:r>
              <a:rPr lang="en-US" sz="1900" b="1" u="sng" dirty="0"/>
              <a:t> </a:t>
            </a:r>
            <a:r>
              <a:rPr lang="en-US" sz="1900" b="1" u="sng" dirty="0">
                <a:solidFill>
                  <a:srgbClr val="0000FF"/>
                </a:solidFill>
              </a:rPr>
              <a:t>46 </a:t>
            </a:r>
            <a:r>
              <a:rPr lang="en-US" sz="1900" dirty="0" smtClean="0"/>
              <a:t> and anxiety </a:t>
            </a:r>
            <a:r>
              <a:rPr lang="en-US" sz="1900" dirty="0" smtClean="0">
                <a:solidFill>
                  <a:srgbClr val="0000FF"/>
                </a:solidFill>
              </a:rPr>
              <a:t>disorders</a:t>
            </a:r>
            <a:r>
              <a:rPr lang="en-US" sz="1800" dirty="0"/>
              <a:t>.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381000"/>
          </a:xfrm>
          <a:noFill/>
          <a:ln/>
        </p:spPr>
        <p:txBody>
          <a:bodyPr/>
          <a:lstStyle/>
          <a:p>
            <a:r>
              <a:rPr lang="en-US" sz="2200" b="1">
                <a:solidFill>
                  <a:schemeClr val="tx1"/>
                </a:solidFill>
              </a:rPr>
              <a:t>Behavior Therapies</a:t>
            </a:r>
            <a:endParaRPr lang="en-US"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\\Rye\apps\WAPPS\Office2k\PFiles\MSOffice\Template\PDesigns\NOTEBOOK.POT</Template>
  <TotalTime>2384</TotalTime>
  <Words>1618</Words>
  <Application>Microsoft Macintosh PowerPoint</Application>
  <PresentationFormat>On-screen Show (4:3)</PresentationFormat>
  <Paragraphs>84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NOTEBOOK</vt:lpstr>
      <vt:lpstr>Treatment of Psychological Disorder</vt:lpstr>
      <vt:lpstr>Types of Treatment</vt:lpstr>
      <vt:lpstr>Who Seeks Treatment/Therapy?</vt:lpstr>
      <vt:lpstr>Who Provides Treatment?</vt:lpstr>
      <vt:lpstr>Insight Therapies</vt:lpstr>
      <vt:lpstr>Insight Therapies 2</vt:lpstr>
      <vt:lpstr>Insight Therapies: Client Centered Therapy</vt:lpstr>
      <vt:lpstr>Insight Therapies: Group Therapy</vt:lpstr>
      <vt:lpstr>Behavior Therapies</vt:lpstr>
      <vt:lpstr>Behavior Therapies</vt:lpstr>
      <vt:lpstr>Biomedical Therapies</vt:lpstr>
      <vt:lpstr>Biomedical Therapies 2</vt:lpstr>
      <vt:lpstr>Biomedical Therapies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15- Weiten-Treating  Psychological Disorder</dc:title>
  <dc:creator>Francis Craig (adpated from Josh Barinstein)</dc:creator>
  <cp:lastModifiedBy>Craig Family</cp:lastModifiedBy>
  <cp:revision>100</cp:revision>
  <dcterms:created xsi:type="dcterms:W3CDTF">2000-08-02T20:57:34Z</dcterms:created>
  <dcterms:modified xsi:type="dcterms:W3CDTF">2019-10-22T19:59:00Z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fcraig@mnsfld.edu</vt:lpwstr>
  </property>
  <property fmtid="{D5CDD505-2E9C-101B-9397-08002B2CF9AE}" pid="8" name="HomePage">
    <vt:lpwstr>http://www.mnsfld.edu/~fcraig/Teaching/PSY101-Online/psy101-online.html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C:\WINDOWS\Profiles\Francis W. Craig\My Documents\teaching\PY101-ONLINE\Chapter 15</vt:lpwstr>
  </property>
</Properties>
</file>