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2">
            <a:lum bright="70000" contrast="-70000"/>
          </a:blip>
          <a:srcRect/>
          <a:stretch>
            <a:fillRect/>
          </a:stretch>
        </p:blipFill>
        <p:spPr bwMode="auto">
          <a:xfrm>
            <a:off x="0" y="0"/>
            <a:ext cx="52578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8FEB10B-8BC6-428D-AD4D-931697CEC839}" type="datetimeFigureOut">
              <a:rPr lang="en-US" smtClean="0"/>
              <a:t>2/15/2009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1D12472-F068-4B0E-81F2-5546DABF206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8FEB10B-8BC6-428D-AD4D-931697CEC839}" type="datetimeFigureOut">
              <a:rPr lang="en-US" smtClean="0"/>
              <a:t>2/15/2009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1D12472-F068-4B0E-81F2-5546DABF206F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8FEB10B-8BC6-428D-AD4D-931697CEC839}" type="datetimeFigureOut">
              <a:rPr lang="en-US" smtClean="0"/>
              <a:t>2/15/2009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1D12472-F068-4B0E-81F2-5546DABF206F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8FEB10B-8BC6-428D-AD4D-931697CEC839}" type="datetimeFigureOut">
              <a:rPr lang="en-US" smtClean="0"/>
              <a:t>2/15/2009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1D12472-F068-4B0E-81F2-5546DABF206F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8FEB10B-8BC6-428D-AD4D-931697CEC839}" type="datetimeFigureOut">
              <a:rPr lang="en-US" smtClean="0"/>
              <a:t>2/15/2009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1D12472-F068-4B0E-81F2-5546DABF206F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8FEB10B-8BC6-428D-AD4D-931697CEC839}" type="datetimeFigureOut">
              <a:rPr lang="en-US" smtClean="0"/>
              <a:t>2/15/2009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1D12472-F068-4B0E-81F2-5546DABF206F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8FEB10B-8BC6-428D-AD4D-931697CEC839}" type="datetimeFigureOut">
              <a:rPr lang="en-US" smtClean="0"/>
              <a:t>2/15/2009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1D12472-F068-4B0E-81F2-5546DABF206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B8FEB10B-8BC6-428D-AD4D-931697CEC839}" type="datetimeFigureOut">
              <a:rPr lang="en-US" smtClean="0"/>
              <a:t>2/15/2009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1D12472-F068-4B0E-81F2-5546DABF206F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8FEB10B-8BC6-428D-AD4D-931697CEC839}" type="datetimeFigureOut">
              <a:rPr lang="en-US" smtClean="0"/>
              <a:t>2/15/2009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1D12472-F068-4B0E-81F2-5546DABF206F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8FEB10B-8BC6-428D-AD4D-931697CEC839}" type="datetimeFigureOut">
              <a:rPr lang="en-US" smtClean="0"/>
              <a:t>2/15/2009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1D12472-F068-4B0E-81F2-5546DABF206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8FEB10B-8BC6-428D-AD4D-931697CEC839}" type="datetimeFigureOut">
              <a:rPr lang="en-US" smtClean="0"/>
              <a:t>2/15/2009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1D12472-F068-4B0E-81F2-5546DABF206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B8FEB10B-8BC6-428D-AD4D-931697CEC839}" type="datetimeFigureOut">
              <a:rPr lang="en-US" smtClean="0"/>
              <a:t>2/15/2009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1D12472-F068-4B0E-81F2-5546DABF206F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90800" y="2743200"/>
            <a:ext cx="5867400" cy="839162"/>
          </a:xfrm>
          <a:noFill/>
        </p:spPr>
        <p:txBody>
          <a:bodyPr/>
          <a:lstStyle/>
          <a:p>
            <a:r>
              <a:rPr lang="en-US" dirty="0" smtClean="0"/>
              <a:t>El </a:t>
            </a:r>
            <a:r>
              <a:rPr lang="en-US" dirty="0" err="1" smtClean="0"/>
              <a:t>abstracto</a:t>
            </a:r>
            <a:r>
              <a:rPr lang="en-US" dirty="0" smtClean="0"/>
              <a:t> </a:t>
            </a:r>
            <a:r>
              <a:rPr lang="en-US" dirty="0" err="1" smtClean="0"/>
              <a:t>crítico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s-ES" sz="2800" dirty="0" smtClean="0"/>
              <a:t>En un abstracto crítico nosotros:</a:t>
            </a:r>
          </a:p>
          <a:p>
            <a:pPr marL="850392" lvl="1" indent="-457200">
              <a:buFont typeface="+mj-lt"/>
              <a:buAutoNum type="arabicPeriod"/>
            </a:pPr>
            <a:r>
              <a:rPr lang="es-ES" sz="2100" dirty="0" smtClean="0"/>
              <a:t>Elegimos un artículo de una revista literaria (un ensayo crítico) que consideramos importante y meritorio.</a:t>
            </a:r>
          </a:p>
          <a:p>
            <a:pPr marL="850392" lvl="1" indent="-457200">
              <a:buFont typeface="+mj-lt"/>
              <a:buAutoNum type="arabicPeriod"/>
            </a:pPr>
            <a:r>
              <a:rPr lang="es-ES" sz="2100" dirty="0" smtClean="0"/>
              <a:t>Damos una </a:t>
            </a:r>
            <a:r>
              <a:rPr lang="es-ES" sz="2100" dirty="0" smtClean="0"/>
              <a:t>lectura inicial </a:t>
            </a:r>
            <a:r>
              <a:rPr lang="es-ES" sz="2100" dirty="0" smtClean="0"/>
              <a:t>reflexionando </a:t>
            </a:r>
            <a:r>
              <a:rPr lang="es-ES" sz="2100" dirty="0" smtClean="0"/>
              <a:t>sobre </a:t>
            </a:r>
            <a:r>
              <a:rPr lang="es-ES" sz="2100" dirty="0" smtClean="0"/>
              <a:t>el </a:t>
            </a:r>
            <a:r>
              <a:rPr lang="es-ES" sz="2100" dirty="0" smtClean="0"/>
              <a:t>tema </a:t>
            </a:r>
            <a:r>
              <a:rPr lang="es-ES" sz="2100" dirty="0" smtClean="0"/>
              <a:t>central.</a:t>
            </a:r>
          </a:p>
          <a:p>
            <a:pPr marL="850392" lvl="1" indent="-457200">
              <a:buFont typeface="+mj-lt"/>
              <a:buAutoNum type="arabicPeriod"/>
            </a:pPr>
            <a:r>
              <a:rPr lang="es-ES" sz="2100" dirty="0" smtClean="0"/>
              <a:t>Leemos el artículo nuevamente </a:t>
            </a:r>
            <a:r>
              <a:rPr lang="es-ES" sz="2100" dirty="0" smtClean="0"/>
              <a:t>subrayando las ideas </a:t>
            </a:r>
            <a:r>
              <a:rPr lang="es-ES" sz="2100" dirty="0" smtClean="0"/>
              <a:t>principales, la información más significativa del ensayo.</a:t>
            </a:r>
          </a:p>
          <a:p>
            <a:pPr marL="850392" lvl="1" indent="-457200">
              <a:buFont typeface="+mj-lt"/>
              <a:buAutoNum type="arabicPeriod"/>
            </a:pPr>
            <a:r>
              <a:rPr lang="es-ES" sz="2100" dirty="0" smtClean="0"/>
              <a:t>Resumimos esta información en nuestras propias palabras.</a:t>
            </a:r>
          </a:p>
          <a:p>
            <a:pPr marL="850392" lvl="1" indent="-457200">
              <a:buFont typeface="+mj-lt"/>
              <a:buAutoNum type="arabicPeriod"/>
            </a:pPr>
            <a:r>
              <a:rPr lang="es-ES" sz="2100" dirty="0" smtClean="0"/>
              <a:t>En nuestro resumen, describimos el </a:t>
            </a:r>
            <a:r>
              <a:rPr lang="es-ES" sz="2100" dirty="0" smtClean="0"/>
              <a:t>argumento </a:t>
            </a:r>
            <a:r>
              <a:rPr lang="es-ES" sz="2100" dirty="0" smtClean="0"/>
              <a:t>principal, incluimos los puntos o detalles más trascendentes e indicamos el enfoque o teoría crítica del autor.</a:t>
            </a:r>
            <a:r>
              <a:rPr lang="es-ES" sz="2100" dirty="0" smtClean="0"/>
              <a:t> </a:t>
            </a:r>
            <a:endParaRPr lang="es-ES" sz="2100" dirty="0" smtClean="0"/>
          </a:p>
          <a:p>
            <a:pPr marL="850392" lvl="1" indent="-457200">
              <a:buFont typeface="+mj-lt"/>
              <a:buAutoNum type="arabicPeriod"/>
            </a:pPr>
            <a:r>
              <a:rPr lang="es-ES" sz="2100" dirty="0" smtClean="0"/>
              <a:t>En un abstracto crítico es </a:t>
            </a:r>
            <a:r>
              <a:rPr lang="es-ES" sz="2100" dirty="0" smtClean="0"/>
              <a:t>necesario captar la relación entre las ideas para </a:t>
            </a:r>
            <a:r>
              <a:rPr lang="es-ES" sz="2100" dirty="0" smtClean="0"/>
              <a:t>agruparlas y enunciarlas </a:t>
            </a:r>
            <a:r>
              <a:rPr lang="es-ES" sz="2100" dirty="0" smtClean="0"/>
              <a:t>de forma clara y breve</a:t>
            </a:r>
            <a:r>
              <a:rPr lang="es-ES" sz="2100" dirty="0" smtClean="0"/>
              <a:t>.  Los </a:t>
            </a:r>
            <a:r>
              <a:rPr lang="es-ES" sz="2100" dirty="0" smtClean="0"/>
              <a:t>datos que </a:t>
            </a:r>
            <a:r>
              <a:rPr lang="es-ES" sz="2100" dirty="0" smtClean="0"/>
              <a:t>recogemos deben representar las </a:t>
            </a:r>
            <a:r>
              <a:rPr lang="es-ES" sz="2100" dirty="0" smtClean="0"/>
              <a:t>ideas esenciales </a:t>
            </a:r>
            <a:r>
              <a:rPr lang="es-ES" sz="2100" dirty="0" smtClean="0"/>
              <a:t> del artículo.  Siempre ordenamos las ideas de forma jerárquica. </a:t>
            </a:r>
            <a:r>
              <a:rPr lang="es-ES" sz="2100" dirty="0" smtClean="0"/>
              <a:t>Debemos ser sintéticos, nunca telegráficos</a:t>
            </a:r>
            <a:r>
              <a:rPr lang="es-ES" sz="2100" dirty="0" smtClean="0"/>
              <a:t>.</a:t>
            </a:r>
          </a:p>
          <a:p>
            <a:pPr marL="850392" lvl="1" indent="-457200">
              <a:buFont typeface="+mj-lt"/>
              <a:buAutoNum type="arabicPeriod"/>
            </a:pPr>
            <a:r>
              <a:rPr lang="es-ES" sz="2100" dirty="0" smtClean="0"/>
              <a:t>Finalmente, corregimos el estilo </a:t>
            </a:r>
            <a:r>
              <a:rPr lang="es-ES" sz="2100" dirty="0" smtClean="0"/>
              <a:t>y </a:t>
            </a:r>
            <a:r>
              <a:rPr lang="es-ES" sz="2100" dirty="0" smtClean="0"/>
              <a:t>la gramática de nuestro resumen, </a:t>
            </a:r>
            <a:r>
              <a:rPr lang="es-ES" sz="2100" dirty="0" smtClean="0"/>
              <a:t>eliminando </a:t>
            </a:r>
            <a:r>
              <a:rPr lang="es-ES" sz="2100" dirty="0" smtClean="0"/>
              <a:t>repeticiones y </a:t>
            </a:r>
            <a:r>
              <a:rPr lang="es-ES" sz="2100" dirty="0" smtClean="0"/>
              <a:t>datos innecesarios, frases y palabras </a:t>
            </a:r>
            <a:r>
              <a:rPr lang="es-ES" sz="2100" dirty="0" smtClean="0"/>
              <a:t>superfluas.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VE" dirty="0" smtClean="0">
                <a:solidFill>
                  <a:schemeClr val="accent1">
                    <a:satMod val="150000"/>
                  </a:schemeClr>
                </a:solidFill>
              </a:rPr>
              <a:t>Definición: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624078" indent="-514350">
              <a:buFont typeface="+mj-lt"/>
              <a:buAutoNum type="arabicPeriod"/>
            </a:pPr>
            <a:r>
              <a:rPr lang="es-ES" sz="2800" dirty="0" smtClean="0"/>
              <a:t>Aunque </a:t>
            </a:r>
            <a:r>
              <a:rPr lang="es-ES" sz="2800" dirty="0" smtClean="0"/>
              <a:t>el abstracto crítico se </a:t>
            </a:r>
            <a:r>
              <a:rPr lang="es-ES" sz="2800" dirty="0" smtClean="0"/>
              <a:t>trata de un comentario personal, </a:t>
            </a:r>
            <a:r>
              <a:rPr lang="es-ES" sz="2800" b="1" dirty="0" smtClean="0"/>
              <a:t>debemos </a:t>
            </a:r>
            <a:r>
              <a:rPr lang="es-ES" sz="2800" b="1" dirty="0" smtClean="0"/>
              <a:t>evitar el subjetivismo excesivo, </a:t>
            </a:r>
            <a:r>
              <a:rPr lang="es-ES" sz="2800" dirty="0" smtClean="0"/>
              <a:t>la </a:t>
            </a:r>
            <a:r>
              <a:rPr lang="es-ES" sz="2800" dirty="0" smtClean="0"/>
              <a:t>polémica o los comentarios agresivos y categóricos</a:t>
            </a:r>
            <a:r>
              <a:rPr lang="es-ES" sz="2800" dirty="0" smtClean="0"/>
              <a:t>.</a:t>
            </a:r>
          </a:p>
          <a:p>
            <a:pPr marL="624078" indent="-514350">
              <a:buFont typeface="+mj-lt"/>
              <a:buAutoNum type="arabicPeriod"/>
            </a:pPr>
            <a:r>
              <a:rPr lang="es-ES" sz="2800" b="1" dirty="0" smtClean="0"/>
              <a:t>No debemos escribir el abstracto crítico como si fuera un texto persuasivo</a:t>
            </a:r>
            <a:r>
              <a:rPr lang="es-ES" sz="2800" dirty="0" smtClean="0"/>
              <a:t>, su  </a:t>
            </a:r>
            <a:r>
              <a:rPr lang="es-ES" sz="2800" dirty="0" smtClean="0"/>
              <a:t>estructura </a:t>
            </a:r>
            <a:r>
              <a:rPr lang="es-ES" sz="2800" dirty="0" smtClean="0"/>
              <a:t>debe seguir la de texto </a:t>
            </a:r>
            <a:r>
              <a:rPr lang="es-ES" sz="2800" dirty="0" smtClean="0"/>
              <a:t>expositivo-argumentativo</a:t>
            </a:r>
            <a:r>
              <a:rPr lang="es-ES" sz="2800" dirty="0" smtClean="0"/>
              <a:t>,</a:t>
            </a:r>
            <a:r>
              <a:rPr lang="es-ES" sz="2800" dirty="0" smtClean="0"/>
              <a:t> (</a:t>
            </a:r>
            <a:r>
              <a:rPr lang="es-ES" sz="2800" dirty="0" smtClean="0"/>
              <a:t>introducción&gt;cuerpo&gt;conclusión</a:t>
            </a:r>
            <a:r>
              <a:rPr lang="es-ES" sz="2800" dirty="0" smtClean="0"/>
              <a:t>)</a:t>
            </a:r>
            <a:r>
              <a:rPr lang="es-ES" sz="2800" dirty="0" smtClean="0"/>
              <a:t> .</a:t>
            </a:r>
          </a:p>
          <a:p>
            <a:pPr marL="624078" indent="-514350">
              <a:buFont typeface="+mj-lt"/>
              <a:buAutoNum type="arabicPeriod"/>
            </a:pPr>
            <a:r>
              <a:rPr lang="es-ES" sz="2800" dirty="0" smtClean="0"/>
              <a:t>Aunque el abstracto-crítico es breve, </a:t>
            </a:r>
            <a:r>
              <a:rPr lang="es-ES" sz="2800" b="1" dirty="0" smtClean="0"/>
              <a:t>debemos prescindir de la elaboración sin esquema y borrador.</a:t>
            </a:r>
            <a:endParaRPr lang="es-ES" sz="2800" b="1" dirty="0" smtClean="0"/>
          </a:p>
          <a:p>
            <a:pPr marL="624078" indent="-514350">
              <a:buFont typeface="+mj-lt"/>
              <a:buAutoNum type="arabicPeriod"/>
            </a:pPr>
            <a:r>
              <a:rPr lang="es-ES" sz="2800" dirty="0" smtClean="0"/>
              <a:t>El abstracto crítico no debe convertirse en un pretexto para exponer todos nuestros conocimientos sobre </a:t>
            </a:r>
            <a:r>
              <a:rPr lang="es-ES" sz="2800" dirty="0" smtClean="0"/>
              <a:t>el autor, la época o la </a:t>
            </a:r>
            <a:r>
              <a:rPr lang="es-ES" sz="2800" dirty="0" smtClean="0"/>
              <a:t>obra.</a:t>
            </a:r>
            <a:endParaRPr lang="es-ES" sz="2800" dirty="0" smtClean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debemos</a:t>
            </a:r>
            <a:r>
              <a:rPr lang="en-US" dirty="0" smtClean="0"/>
              <a:t> </a:t>
            </a:r>
            <a:r>
              <a:rPr lang="en-US" dirty="0" err="1" smtClean="0"/>
              <a:t>evitar</a:t>
            </a:r>
            <a:r>
              <a:rPr lang="en-US" dirty="0" smtClean="0"/>
              <a:t>:</a:t>
            </a:r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34</TotalTime>
  <Words>258</Words>
  <Application>Microsoft Office PowerPoint</Application>
  <PresentationFormat>On-screen Show (4:3)</PresentationFormat>
  <Paragraphs>15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Concourse</vt:lpstr>
      <vt:lpstr>El abstracto crítico</vt:lpstr>
      <vt:lpstr>Definición:</vt:lpstr>
      <vt:lpstr>Lo que debemos evitar:</vt:lpstr>
    </vt:vector>
  </TitlesOfParts>
  <Company>Mansfield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abstracto crítico</dc:title>
  <dc:creator>William Keeth</dc:creator>
  <cp:lastModifiedBy>William Keeth</cp:lastModifiedBy>
  <cp:revision>4</cp:revision>
  <dcterms:created xsi:type="dcterms:W3CDTF">2009-02-16T02:08:38Z</dcterms:created>
  <dcterms:modified xsi:type="dcterms:W3CDTF">2009-02-16T02:43:10Z</dcterms:modified>
</cp:coreProperties>
</file>