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1" r:id="rId3"/>
    <p:sldId id="262" r:id="rId4"/>
    <p:sldId id="269" r:id="rId5"/>
    <p:sldId id="263" r:id="rId6"/>
    <p:sldId id="266" r:id="rId7"/>
    <p:sldId id="258" r:id="rId8"/>
    <p:sldId id="259" r:id="rId9"/>
    <p:sldId id="260" r:id="rId10"/>
    <p:sldId id="265" r:id="rId11"/>
    <p:sldId id="268" r:id="rId12"/>
    <p:sldId id="270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D69B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8" autoAdjust="0"/>
  </p:normalViewPr>
  <p:slideViewPr>
    <p:cSldViewPr>
      <p:cViewPr>
        <p:scale>
          <a:sx n="75" d="100"/>
          <a:sy n="75" d="100"/>
        </p:scale>
        <p:origin x="-93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B3E24-C7D5-445C-BA33-D4C4768A8A8F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6804D-4A0D-46E5-8632-4898A17AB0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18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22D390-A276-4B87-97DC-A0163F389346}" type="slidenum">
              <a:rPr lang="en-US"/>
              <a:pPr/>
              <a:t>2</a:t>
            </a:fld>
            <a:endParaRPr lang="en-US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3AC694-78F6-44C8-A2DD-DAE249D2FB40}" type="slidenum">
              <a:rPr lang="en-US"/>
              <a:pPr/>
              <a:t>10</a:t>
            </a:fld>
            <a:endParaRPr lang="en-US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689CE5-B9CF-4FDC-BDC0-D39C1EBB5BA9}" type="slidenum">
              <a:rPr lang="en-US"/>
              <a:pPr/>
              <a:t>12</a:t>
            </a:fld>
            <a:endParaRPr lang="en-US"/>
          </a:p>
        </p:txBody>
      </p:sp>
      <p:sp>
        <p:nvSpPr>
          <p:cNvPr id="53965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55700" y="693738"/>
            <a:ext cx="4548188" cy="3411537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539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260" y="4342150"/>
            <a:ext cx="5031482" cy="4113861"/>
          </a:xfrm>
          <a:ln/>
        </p:spPr>
        <p:txBody>
          <a:bodyPr lIns="91521" tIns="45763" rIns="91521" bIns="45763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6230B5-9DE8-44C5-AA18-9F576538C3F3}" type="slidenum">
              <a:rPr lang="en-US"/>
              <a:pPr/>
              <a:t>13</a:t>
            </a:fld>
            <a:endParaRPr lang="en-US"/>
          </a:p>
        </p:txBody>
      </p:sp>
      <p:sp>
        <p:nvSpPr>
          <p:cNvPr id="669698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55700" y="693738"/>
            <a:ext cx="4548188" cy="3411537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66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260" y="4342150"/>
            <a:ext cx="5031482" cy="4113861"/>
          </a:xfrm>
          <a:ln/>
        </p:spPr>
        <p:txBody>
          <a:bodyPr lIns="91521" tIns="45763" rIns="91521" bIns="45763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845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428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172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723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039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328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539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18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33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69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323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7793038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C3EFA-1558-4EC1-B8E6-D86D24CCBF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901422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737294A-0E91-4773-B667-B217D9D94B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279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6239E25-445C-458E-BD70-2C9D92975B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8706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ED3F8-A702-49E6-B75F-F1F62CD3778D}" type="datetimeFigureOut">
              <a:rPr lang="en-US" smtClean="0"/>
              <a:t>2/28/2012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498B6-B0ED-4C7F-8B35-774A78D7BE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547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-1524000"/>
            <a:ext cx="8458200" cy="8458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Modified Cornell Method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276600"/>
            <a:ext cx="6400800" cy="1752600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Another Look</a:t>
            </a:r>
          </a:p>
        </p:txBody>
      </p:sp>
    </p:spTree>
    <p:extLst>
      <p:ext uri="{BB962C8B-B14F-4D97-AF65-F5344CB8AC3E}">
        <p14:creationId xmlns:p14="http://schemas.microsoft.com/office/powerpoint/2010/main" val="141118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7924800" cy="1066800"/>
          </a:xfrm>
        </p:spPr>
        <p:txBody>
          <a:bodyPr>
            <a:normAutofit fontScale="90000"/>
          </a:bodyPr>
          <a:lstStyle/>
          <a:p>
            <a:r>
              <a:rPr lang="en-US"/>
              <a:t>Why require students to take notes?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106613"/>
            <a:ext cx="8077200" cy="4751387"/>
          </a:xfrm>
        </p:spPr>
        <p:txBody>
          <a:bodyPr/>
          <a:lstStyle/>
          <a:p>
            <a:r>
              <a:rPr lang="en-US" dirty="0"/>
              <a:t>To improve critical reading and writing skills</a:t>
            </a:r>
          </a:p>
          <a:p>
            <a:r>
              <a:rPr lang="en-US" dirty="0"/>
              <a:t>To enrich class discussion</a:t>
            </a:r>
          </a:p>
          <a:p>
            <a:r>
              <a:rPr lang="en-US" dirty="0"/>
              <a:t>To promote student engagement</a:t>
            </a:r>
          </a:p>
          <a:p>
            <a:r>
              <a:rPr lang="en-US" dirty="0"/>
              <a:t>To improve classroom environment</a:t>
            </a:r>
          </a:p>
          <a:p>
            <a:r>
              <a:rPr lang="en-US" dirty="0"/>
              <a:t>To make students accountable for their own learning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533400" y="1447800"/>
            <a:ext cx="8305800" cy="0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548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From Writing to Knowing</a:t>
            </a:r>
            <a:endParaRPr lang="en-US">
              <a:cs typeface="Tahoma" pitchFamily="34" charset="0"/>
            </a:endParaRP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71663"/>
            <a:ext cx="8229600" cy="4259262"/>
          </a:xfrm>
        </p:spPr>
        <p:txBody>
          <a:bodyPr/>
          <a:lstStyle/>
          <a:p>
            <a:r>
              <a:rPr lang="en-US"/>
              <a:t>Note taking is an act of translation.</a:t>
            </a:r>
          </a:p>
          <a:p>
            <a:r>
              <a:rPr lang="en-US"/>
              <a:t>Students write new ideas/concepts in their own words—an exercise in understanding.</a:t>
            </a:r>
          </a:p>
          <a:p>
            <a:r>
              <a:rPr lang="en-US"/>
              <a:t>Generating questions afterward forces students to think about the connections and implications of new concepts.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33400" y="1447800"/>
            <a:ext cx="8305800" cy="0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008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30175"/>
            <a:ext cx="7543800" cy="944563"/>
          </a:xfrm>
        </p:spPr>
        <p:txBody>
          <a:bodyPr/>
          <a:lstStyle/>
          <a:p>
            <a:r>
              <a:rPr lang="en-US"/>
              <a:t>Active vs. Passive Learning</a:t>
            </a:r>
          </a:p>
        </p:txBody>
      </p:sp>
      <p:sp>
        <p:nvSpPr>
          <p:cNvPr id="442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76200" y="1219200"/>
            <a:ext cx="8763000" cy="5257800"/>
          </a:xfrm>
        </p:spPr>
        <p:txBody>
          <a:bodyPr/>
          <a:lstStyle/>
          <a:p>
            <a:pPr marL="520700" indent="0">
              <a:buFont typeface="Wingdings" pitchFamily="2" charset="2"/>
              <a:buNone/>
            </a:pPr>
            <a:r>
              <a:rPr lang="en-US" sz="2700" dirty="0"/>
              <a:t>  Characteristics of </a:t>
            </a:r>
            <a:r>
              <a:rPr lang="en-US" sz="2700" dirty="0">
                <a:solidFill>
                  <a:srgbClr val="FF6600"/>
                </a:solidFill>
              </a:rPr>
              <a:t>Passive</a:t>
            </a:r>
            <a:r>
              <a:rPr lang="en-US" sz="2700" dirty="0"/>
              <a:t> &amp; </a:t>
            </a:r>
            <a:r>
              <a:rPr lang="en-US" sz="2700" dirty="0">
                <a:solidFill>
                  <a:srgbClr val="FF6600"/>
                </a:solidFill>
              </a:rPr>
              <a:t>Active</a:t>
            </a:r>
            <a:r>
              <a:rPr lang="en-US" sz="2700" dirty="0"/>
              <a:t> Learners</a:t>
            </a:r>
          </a:p>
          <a:p>
            <a:pPr marL="795338" lvl="1" indent="-160338">
              <a:buFont typeface="Wingdings" pitchFamily="2" charset="2"/>
              <a:buNone/>
            </a:pPr>
            <a:r>
              <a:rPr lang="en-US" sz="2300" dirty="0"/>
              <a:t>				</a:t>
            </a:r>
            <a:r>
              <a:rPr lang="en-US" sz="2300" dirty="0" smtClean="0"/>
              <a:t>       </a:t>
            </a:r>
            <a:r>
              <a:rPr lang="en-US" sz="2300" b="1" dirty="0">
                <a:solidFill>
                  <a:srgbClr val="FF9900"/>
                </a:solidFill>
              </a:rPr>
              <a:t>	</a:t>
            </a:r>
          </a:p>
        </p:txBody>
      </p:sp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-762000" y="1875765"/>
            <a:ext cx="1752600" cy="1831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b="1" i="1" dirty="0">
                <a:solidFill>
                  <a:srgbClr val="33CC33"/>
                </a:solidFill>
              </a:rPr>
              <a:t>	</a:t>
            </a:r>
          </a:p>
          <a:p>
            <a:pPr eaLnBrk="0" hangingPunct="0"/>
            <a:endParaRPr lang="en-US" sz="1400" b="1" i="1" dirty="0">
              <a:solidFill>
                <a:srgbClr val="33CC33"/>
              </a:solidFill>
            </a:endParaRPr>
          </a:p>
          <a:p>
            <a:pPr eaLnBrk="0" hangingPunct="0"/>
            <a:endParaRPr lang="en-US" b="1" i="1" dirty="0">
              <a:solidFill>
                <a:srgbClr val="33CC33"/>
              </a:solidFill>
            </a:endParaRPr>
          </a:p>
          <a:p>
            <a:pPr eaLnBrk="0" hangingPunct="0"/>
            <a:endParaRPr lang="en-US" b="1" i="1" dirty="0">
              <a:solidFill>
                <a:srgbClr val="33CC33"/>
              </a:solidFill>
            </a:endParaRPr>
          </a:p>
          <a:p>
            <a:pPr eaLnBrk="0" hangingPunct="0"/>
            <a:endParaRPr lang="en-US" b="1" i="1" dirty="0">
              <a:solidFill>
                <a:srgbClr val="33CC33"/>
              </a:solidFill>
            </a:endParaRPr>
          </a:p>
          <a:p>
            <a:pPr eaLnBrk="0" hangingPunct="0">
              <a:spcBef>
                <a:spcPct val="50000"/>
              </a:spcBef>
            </a:pPr>
            <a:endParaRPr lang="en-US" dirty="0">
              <a:solidFill>
                <a:srgbClr val="33CC33"/>
              </a:solidFill>
            </a:endParaRPr>
          </a:p>
        </p:txBody>
      </p:sp>
      <p:sp>
        <p:nvSpPr>
          <p:cNvPr id="442373" name="Text Box 5"/>
          <p:cNvSpPr txBox="1">
            <a:spLocks noChangeArrowheads="1"/>
          </p:cNvSpPr>
          <p:nvPr/>
        </p:nvSpPr>
        <p:spPr bwMode="auto">
          <a:xfrm>
            <a:off x="2667000" y="2159000"/>
            <a:ext cx="2362200" cy="1509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  <a:p>
            <a:pPr eaLnBrk="0" hangingPunct="0">
              <a:spcBef>
                <a:spcPct val="50000"/>
              </a:spcBef>
            </a:pPr>
            <a:endParaRPr lang="en-US" dirty="0"/>
          </a:p>
          <a:p>
            <a:pPr eaLnBrk="0" hangingPunct="0">
              <a:lnSpc>
                <a:spcPct val="105000"/>
              </a:lnSpc>
              <a:spcBef>
                <a:spcPct val="50000"/>
              </a:spcBef>
            </a:pPr>
            <a:endParaRPr lang="en-US" dirty="0"/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endParaRPr lang="en-US" sz="900" dirty="0"/>
          </a:p>
          <a:p>
            <a:pPr eaLnBrk="0" hangingPunct="0">
              <a:spcBef>
                <a:spcPct val="50000"/>
              </a:spcBef>
            </a:pPr>
            <a:endParaRPr lang="en-US" sz="500" dirty="0"/>
          </a:p>
        </p:txBody>
      </p:sp>
      <p:sp>
        <p:nvSpPr>
          <p:cNvPr id="442374" name="Text Box 6"/>
          <p:cNvSpPr txBox="1">
            <a:spLocks noChangeArrowheads="1"/>
          </p:cNvSpPr>
          <p:nvPr/>
        </p:nvSpPr>
        <p:spPr bwMode="auto">
          <a:xfrm>
            <a:off x="5029200" y="2209800"/>
            <a:ext cx="388620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700" dirty="0"/>
              <a:t/>
            </a:r>
            <a:br>
              <a:rPr lang="en-US" sz="1700" dirty="0"/>
            </a:br>
            <a:endParaRPr lang="en-US" sz="400" dirty="0"/>
          </a:p>
        </p:txBody>
      </p:sp>
      <p:sp>
        <p:nvSpPr>
          <p:cNvPr id="442375" name="Text Box 7"/>
          <p:cNvSpPr txBox="1">
            <a:spLocks noChangeArrowheads="1"/>
          </p:cNvSpPr>
          <p:nvPr/>
        </p:nvSpPr>
        <p:spPr bwMode="auto">
          <a:xfrm>
            <a:off x="762000" y="6553200"/>
            <a:ext cx="62865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000" dirty="0">
                <a:latin typeface="Tahoma" pitchFamily="34" charset="0"/>
              </a:rPr>
              <a:t>Source: Study and Critical Thinking Skills in College, </a:t>
            </a:r>
            <a:r>
              <a:rPr lang="en-US" sz="1000" dirty="0" err="1">
                <a:latin typeface="Tahoma" pitchFamily="34" charset="0"/>
              </a:rPr>
              <a:t>McWhorther</a:t>
            </a:r>
            <a:r>
              <a:rPr lang="en-US" sz="1000" dirty="0">
                <a:latin typeface="Tahoma" pitchFamily="34" charset="0"/>
              </a:rPr>
              <a:t>, K.T., 1996. p. 14.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381000" y="990600"/>
            <a:ext cx="8305800" cy="0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819878"/>
              </p:ext>
            </p:extLst>
          </p:nvPr>
        </p:nvGraphicFramePr>
        <p:xfrm>
          <a:off x="152400" y="1875765"/>
          <a:ext cx="8839200" cy="4204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1923"/>
                <a:gridCol w="3138093"/>
                <a:gridCol w="3429184"/>
              </a:tblGrid>
              <a:tr h="334035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solidFill>
                            <a:srgbClr val="FF9900"/>
                          </a:solidFill>
                        </a:rPr>
                        <a:t>Passive 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solidFill>
                            <a:srgbClr val="FF9900"/>
                          </a:solidFill>
                        </a:rPr>
                        <a:t>Active</a:t>
                      </a:r>
                      <a:endParaRPr lang="en-US" sz="1400" dirty="0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Class lectures</a:t>
                      </a:r>
                      <a:endParaRPr lang="en-US" sz="1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Write down what the Instructor says</a:t>
                      </a:r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Decide what is important to write down</a:t>
                      </a:r>
                    </a:p>
                  </a:txBody>
                  <a:tcPr/>
                </a:tc>
              </a:tr>
              <a:tr h="701040">
                <a:tc>
                  <a:txBody>
                    <a:bodyPr/>
                    <a:lstStyle/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Textbook</a:t>
                      </a:r>
                    </a:p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Assignments,</a:t>
                      </a:r>
                    </a:p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Studying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Read</a:t>
                      </a:r>
                    </a:p>
                    <a:p>
                      <a:r>
                        <a:rPr lang="en-US" sz="1400" dirty="0" smtClean="0"/>
                        <a:t>Reread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Read, think, ask questions, try to connect ideas</a:t>
                      </a:r>
                    </a:p>
                    <a:p>
                      <a:endParaRPr lang="en-US" sz="1400" dirty="0"/>
                    </a:p>
                  </a:txBody>
                  <a:tcPr/>
                </a:tc>
              </a:tr>
              <a:tr h="905427">
                <a:tc>
                  <a:txBody>
                    <a:bodyPr/>
                    <a:lstStyle/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Writing, Class</a:t>
                      </a:r>
                    </a:p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Assignments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Carefully follows the professor’s instructions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Try to discover the significance of the assignment; look for the principles and concepts it illustrates</a:t>
                      </a:r>
                    </a:p>
                    <a:p>
                      <a:endParaRPr lang="en-US" sz="1400" dirty="0"/>
                    </a:p>
                  </a:txBody>
                  <a:tcPr/>
                </a:tc>
              </a:tr>
              <a:tr h="624840">
                <a:tc>
                  <a:txBody>
                    <a:bodyPr/>
                    <a:lstStyle/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Writing, Class</a:t>
                      </a:r>
                    </a:p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Assignments</a:t>
                      </a:r>
                    </a:p>
                    <a:p>
                      <a:endParaRPr lang="en-US" sz="1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Do what is expected to get a good grade</a:t>
                      </a:r>
                    </a:p>
                    <a:p>
                      <a:endParaRPr lang="en-US" sz="1400" dirty="0" smtClean="0"/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Make outlines and study sheets, look for trends and patterns.</a:t>
                      </a:r>
                      <a:endParaRPr lang="en-US" sz="1400" dirty="0"/>
                    </a:p>
                  </a:txBody>
                  <a:tcPr/>
                </a:tc>
              </a:tr>
              <a:tr h="883920">
                <a:tc>
                  <a:txBody>
                    <a:bodyPr/>
                    <a:lstStyle/>
                    <a:p>
                      <a:pPr eaLnBrk="0" hangingPunct="0"/>
                      <a:endParaRPr lang="en-US" sz="1400" b="1" i="1" dirty="0" smtClean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Writing term</a:t>
                      </a:r>
                    </a:p>
                    <a:p>
                      <a:pPr eaLnBrk="0" hangingPunct="0"/>
                      <a:r>
                        <a:rPr lang="en-US" sz="1400" b="1" i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papers</a:t>
                      </a:r>
                    </a:p>
                    <a:p>
                      <a:endParaRPr lang="en-US" sz="14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Do what is expected to get a good grade</a:t>
                      </a:r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Try to expand your knowledge and experience with a topic and connect it to the course objective or content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66855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2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42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94" name="Text Box 10"/>
          <p:cNvSpPr txBox="1">
            <a:spLocks noChangeArrowheads="1"/>
          </p:cNvSpPr>
          <p:nvPr/>
        </p:nvSpPr>
        <p:spPr bwMode="auto">
          <a:xfrm>
            <a:off x="457200" y="606425"/>
            <a:ext cx="8462938" cy="372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smtClean="0">
                <a:latin typeface="Garamond" pitchFamily="18" charset="0"/>
              </a:rPr>
              <a:t>Modified Cornell </a:t>
            </a:r>
            <a:r>
              <a:rPr lang="en-US" sz="2000" b="1" dirty="0">
                <a:latin typeface="Garamond" pitchFamily="18" charset="0"/>
              </a:rPr>
              <a:t>Note </a:t>
            </a:r>
            <a:r>
              <a:rPr lang="en-US" sz="2000" b="1" dirty="0" smtClean="0">
                <a:latin typeface="Garamond" pitchFamily="18" charset="0"/>
              </a:rPr>
              <a:t>Taking</a:t>
            </a:r>
          </a:p>
          <a:p>
            <a:pPr>
              <a:spcBef>
                <a:spcPct val="50000"/>
              </a:spcBef>
            </a:pPr>
            <a:r>
              <a:rPr lang="en-US" sz="1200" b="1" dirty="0" smtClean="0">
                <a:latin typeface="Garamond" pitchFamily="18" charset="0"/>
              </a:rPr>
              <a:t>Notes or Note Taking Area:  </a:t>
            </a:r>
          </a:p>
          <a:p>
            <a:pPr lvl="1">
              <a:spcBef>
                <a:spcPct val="50000"/>
              </a:spcBef>
            </a:pPr>
            <a:r>
              <a:rPr lang="en-US" sz="1200" dirty="0" smtClean="0">
                <a:latin typeface="Garamond" pitchFamily="18" charset="0"/>
              </a:rPr>
              <a:t>Record </a:t>
            </a:r>
            <a:r>
              <a:rPr lang="en-US" sz="1200" dirty="0">
                <a:latin typeface="Garamond" pitchFamily="18" charset="0"/>
              </a:rPr>
              <a:t>class discussion or key text information here.  </a:t>
            </a:r>
            <a:endParaRPr lang="en-US" sz="1200" dirty="0" smtClean="0">
              <a:latin typeface="Garamond" pitchFamily="18" charset="0"/>
            </a:endParaRPr>
          </a:p>
          <a:p>
            <a:pPr lvl="1">
              <a:spcBef>
                <a:spcPct val="50000"/>
              </a:spcBef>
            </a:pPr>
            <a:r>
              <a:rPr lang="en-US" sz="1200" dirty="0" smtClean="0">
                <a:latin typeface="Garamond" pitchFamily="18" charset="0"/>
              </a:rPr>
              <a:t>Use </a:t>
            </a:r>
            <a:r>
              <a:rPr lang="en-US" sz="1200" dirty="0">
                <a:latin typeface="Garamond" pitchFamily="18" charset="0"/>
              </a:rPr>
              <a:t>abbreviations for speed but try to record notes as fully as possible.</a:t>
            </a:r>
          </a:p>
          <a:p>
            <a:pPr>
              <a:spcBef>
                <a:spcPct val="50000"/>
              </a:spcBef>
            </a:pPr>
            <a:r>
              <a:rPr lang="en-US" sz="1200" b="1" dirty="0" smtClean="0">
                <a:latin typeface="Garamond" pitchFamily="18" charset="0"/>
              </a:rPr>
              <a:t>Recall or Cue </a:t>
            </a:r>
            <a:r>
              <a:rPr lang="en-US" sz="1200" b="1" dirty="0">
                <a:latin typeface="Garamond" pitchFamily="18" charset="0"/>
              </a:rPr>
              <a:t>Column:</a:t>
            </a:r>
          </a:p>
          <a:p>
            <a:pPr lvl="1">
              <a:spcBef>
                <a:spcPct val="50000"/>
              </a:spcBef>
            </a:pPr>
            <a:r>
              <a:rPr lang="en-US" sz="1200" dirty="0">
                <a:latin typeface="Garamond" pitchFamily="18" charset="0"/>
              </a:rPr>
              <a:t>Reduce notes to cues:  key terms, questions, and clues.</a:t>
            </a:r>
          </a:p>
          <a:p>
            <a:pPr>
              <a:spcBef>
                <a:spcPct val="50000"/>
              </a:spcBef>
            </a:pPr>
            <a:r>
              <a:rPr lang="en-US" sz="1200" b="1" dirty="0" smtClean="0">
                <a:latin typeface="Garamond" pitchFamily="18" charset="0"/>
              </a:rPr>
              <a:t>Summary </a:t>
            </a:r>
            <a:r>
              <a:rPr lang="en-US" sz="1200" b="1" dirty="0">
                <a:latin typeface="Garamond" pitchFamily="18" charset="0"/>
              </a:rPr>
              <a:t>Box:  </a:t>
            </a:r>
          </a:p>
          <a:p>
            <a:pPr lvl="1">
              <a:spcBef>
                <a:spcPct val="50000"/>
              </a:spcBef>
            </a:pPr>
            <a:r>
              <a:rPr lang="en-US" sz="1200" dirty="0">
                <a:latin typeface="Garamond" pitchFamily="18" charset="0"/>
              </a:rPr>
              <a:t>Summarize the notes on the page in one or two sentences</a:t>
            </a:r>
            <a:r>
              <a:rPr lang="en-US" sz="1200" dirty="0" smtClean="0">
                <a:latin typeface="Garamond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1200" b="1" dirty="0" smtClean="0">
                <a:latin typeface="Garamond" pitchFamily="18" charset="0"/>
              </a:rPr>
              <a:t>RCC Column:</a:t>
            </a:r>
          </a:p>
          <a:p>
            <a:pPr lvl="1">
              <a:spcBef>
                <a:spcPct val="50000"/>
              </a:spcBef>
            </a:pPr>
            <a:r>
              <a:rPr lang="en-US" sz="1200" dirty="0" smtClean="0">
                <a:latin typeface="Garamond" pitchFamily="18" charset="0"/>
              </a:rPr>
              <a:t>Think and ponder. Take time to think about the topic, relationships, and importance of the information.</a:t>
            </a:r>
          </a:p>
          <a:p>
            <a:pPr>
              <a:spcBef>
                <a:spcPct val="50000"/>
              </a:spcBef>
            </a:pPr>
            <a:endParaRPr lang="en-US" sz="1200" dirty="0" smtClean="0">
              <a:latin typeface="Garamond" pitchFamily="18" charset="0"/>
            </a:endParaRPr>
          </a:p>
          <a:p>
            <a:pPr>
              <a:spcBef>
                <a:spcPct val="50000"/>
              </a:spcBef>
            </a:pPr>
            <a:endParaRPr lang="en-US" sz="1200" dirty="0">
              <a:latin typeface="Garamond" pitchFamily="18" charset="0"/>
            </a:endParaRPr>
          </a:p>
          <a:p>
            <a:pPr>
              <a:spcBef>
                <a:spcPct val="50000"/>
              </a:spcBef>
            </a:pPr>
            <a:endParaRPr lang="en-US" sz="1200" dirty="0">
              <a:latin typeface="Garamond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688" y="3381375"/>
            <a:ext cx="6318712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 flipV="1">
            <a:off x="533400" y="990600"/>
            <a:ext cx="6553200" cy="914400"/>
          </a:xfrm>
          <a:prstGeom prst="rect">
            <a:avLst/>
          </a:prstGeom>
          <a:solidFill>
            <a:srgbClr val="4F81BD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4191000" y="1904999"/>
            <a:ext cx="2895600" cy="4190999"/>
          </a:xfrm>
          <a:prstGeom prst="rect">
            <a:avLst/>
          </a:prstGeom>
          <a:solidFill>
            <a:srgbClr val="4F81BD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flipV="1">
            <a:off x="533400" y="1905000"/>
            <a:ext cx="3657600" cy="563473"/>
          </a:xfrm>
          <a:prstGeom prst="rect">
            <a:avLst/>
          </a:prstGeom>
          <a:solidFill>
            <a:schemeClr val="accent6">
              <a:lumMod val="75000"/>
              <a:alpha val="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flipV="1">
            <a:off x="2971800" y="2468472"/>
            <a:ext cx="1219200" cy="3627527"/>
          </a:xfrm>
          <a:prstGeom prst="rect">
            <a:avLst/>
          </a:prstGeom>
          <a:solidFill>
            <a:schemeClr val="accent6">
              <a:lumMod val="75000"/>
              <a:alpha val="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flipV="1">
            <a:off x="533400" y="2468471"/>
            <a:ext cx="3962400" cy="563473"/>
          </a:xfrm>
          <a:prstGeom prst="rect">
            <a:avLst/>
          </a:prstGeom>
          <a:solidFill>
            <a:srgbClr val="C3D69B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2667000" y="3031944"/>
            <a:ext cx="304800" cy="3673655"/>
          </a:xfrm>
          <a:prstGeom prst="rect">
            <a:avLst/>
          </a:prstGeom>
          <a:solidFill>
            <a:srgbClr val="C3D69B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flipV="1">
            <a:off x="3009900" y="6079944"/>
            <a:ext cx="5910238" cy="563473"/>
          </a:xfrm>
          <a:prstGeom prst="rect">
            <a:avLst/>
          </a:prstGeom>
          <a:solidFill>
            <a:srgbClr val="C3D69B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flipV="1">
            <a:off x="533400" y="3031944"/>
            <a:ext cx="8386738" cy="473256"/>
          </a:xfrm>
          <a:prstGeom prst="rect">
            <a:avLst/>
          </a:prstGeom>
          <a:solidFill>
            <a:srgbClr val="FFFF00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flipV="1">
            <a:off x="7112000" y="3505200"/>
            <a:ext cx="1808138" cy="2574744"/>
          </a:xfrm>
          <a:prstGeom prst="rect">
            <a:avLst/>
          </a:prstGeom>
          <a:solidFill>
            <a:srgbClr val="FFFF00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14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12700" y="6152226"/>
            <a:ext cx="9176125" cy="778057"/>
          </a:xfrm>
          <a:prstGeom prst="rect">
            <a:avLst/>
          </a:prstGeom>
          <a:solidFill>
            <a:srgbClr val="C3D69B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 flipV="1">
            <a:off x="12700" y="1798636"/>
            <a:ext cx="3111500" cy="3916362"/>
          </a:xfrm>
          <a:prstGeom prst="rect">
            <a:avLst/>
          </a:prstGeom>
          <a:solidFill>
            <a:schemeClr val="accent6">
              <a:lumMod val="75000"/>
              <a:alpha val="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143000" y="0"/>
            <a:ext cx="66976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800" b="1" u="sng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Basic Format for Cornell Note Taking</a:t>
            </a:r>
          </a:p>
        </p:txBody>
      </p:sp>
      <p:sp>
        <p:nvSpPr>
          <p:cNvPr id="27651" name="Line 3"/>
          <p:cNvSpPr>
            <a:spLocks noChangeShapeType="1"/>
          </p:cNvSpPr>
          <p:nvPr/>
        </p:nvSpPr>
        <p:spPr bwMode="auto">
          <a:xfrm>
            <a:off x="3124200" y="585232"/>
            <a:ext cx="0" cy="510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2" name="Line 4"/>
          <p:cNvSpPr>
            <a:spLocks noChangeShapeType="1"/>
          </p:cNvSpPr>
          <p:nvPr/>
        </p:nvSpPr>
        <p:spPr bwMode="auto">
          <a:xfrm>
            <a:off x="0" y="57150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277841" y="687864"/>
            <a:ext cx="216758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latin typeface="Comic Sans MS" pitchFamily="66" charset="0"/>
              </a:rPr>
              <a:t>NOTE TAKING AREA: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34122" y="687864"/>
            <a:ext cx="28520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 smtClean="0">
                <a:latin typeface="Comic Sans MS" pitchFamily="66" charset="0"/>
              </a:rPr>
              <a:t>KEY IDEAS OR QUESTIONS </a:t>
            </a:r>
          </a:p>
          <a:p>
            <a:r>
              <a:rPr lang="en-US" sz="1400" b="1" dirty="0" smtClean="0">
                <a:latin typeface="Comic Sans MS" pitchFamily="66" charset="0"/>
              </a:rPr>
              <a:t>BASED </a:t>
            </a:r>
            <a:r>
              <a:rPr lang="en-US" sz="1400" b="1" dirty="0">
                <a:latin typeface="Comic Sans MS" pitchFamily="66" charset="0"/>
              </a:rPr>
              <a:t>ON NOTES: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0" y="5715000"/>
            <a:ext cx="119936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>
                <a:latin typeface="Comic Sans MS" pitchFamily="66" charset="0"/>
              </a:rPr>
              <a:t>SUMMARY: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214341" y="1376064"/>
            <a:ext cx="106150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FF3300"/>
                </a:solidFill>
                <a:latin typeface="Comic Sans MS" pitchFamily="66" charset="0"/>
              </a:rPr>
              <a:t>(Step #1)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207974" y="1953584"/>
            <a:ext cx="106150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FF3300"/>
                </a:solidFill>
                <a:latin typeface="Comic Sans MS" pitchFamily="66" charset="0"/>
              </a:rPr>
              <a:t>(Step #2)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1568450" y="6255356"/>
            <a:ext cx="106150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FF3300"/>
                </a:solidFill>
                <a:latin typeface="Comic Sans MS" pitchFamily="66" charset="0"/>
              </a:rPr>
              <a:t>(Step </a:t>
            </a:r>
            <a:r>
              <a:rPr lang="en-US" sz="1400" b="1" dirty="0" smtClean="0">
                <a:solidFill>
                  <a:srgbClr val="FF3300"/>
                </a:solidFill>
                <a:latin typeface="Comic Sans MS" pitchFamily="66" charset="0"/>
              </a:rPr>
              <a:t>#4)</a:t>
            </a:r>
            <a:endParaRPr lang="en-US" sz="1400" b="1" dirty="0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4724400" y="1600200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3214341" y="1798637"/>
            <a:ext cx="287931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*Take notes here first, just like</a:t>
            </a:r>
          </a:p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you would normally do…with</a:t>
            </a:r>
          </a:p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abbreviations, short phrases,</a:t>
            </a:r>
          </a:p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etc.</a:t>
            </a: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164493" y="2444967"/>
            <a:ext cx="271901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*After you’ve finished all your</a:t>
            </a:r>
          </a:p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note taking, then you create</a:t>
            </a:r>
          </a:p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questions that your notes</a:t>
            </a:r>
          </a:p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answer.</a:t>
            </a: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164493" y="3694548"/>
            <a:ext cx="244169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*Each pg. of notes should</a:t>
            </a:r>
          </a:p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have at least 3-4 questions</a:t>
            </a:r>
          </a:p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in this column.</a:t>
            </a:r>
          </a:p>
        </p:txBody>
      </p:sp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3047918" y="6099143"/>
            <a:ext cx="35990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*Lastly, you write a summary of the main</a:t>
            </a:r>
          </a:p>
        </p:txBody>
      </p:sp>
      <p:sp>
        <p:nvSpPr>
          <p:cNvPr id="27665" name="Text Box 17"/>
          <p:cNvSpPr txBox="1">
            <a:spLocks noChangeArrowheads="1"/>
          </p:cNvSpPr>
          <p:nvPr/>
        </p:nvSpPr>
        <p:spPr bwMode="auto">
          <a:xfrm>
            <a:off x="3076947" y="6387365"/>
            <a:ext cx="30476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ideas in your notes </a:t>
            </a:r>
            <a:r>
              <a:rPr lang="en-US" sz="1400" u="sng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for each </a:t>
            </a:r>
            <a:r>
              <a:rPr lang="en-US" sz="1400" u="sng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page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7" name="Line 3"/>
          <p:cNvSpPr>
            <a:spLocks noChangeShapeType="1"/>
          </p:cNvSpPr>
          <p:nvPr/>
        </p:nvSpPr>
        <p:spPr bwMode="auto">
          <a:xfrm>
            <a:off x="6172200" y="687864"/>
            <a:ext cx="0" cy="510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Text Box 11"/>
          <p:cNvSpPr txBox="1">
            <a:spLocks noChangeArrowheads="1"/>
          </p:cNvSpPr>
          <p:nvPr/>
        </p:nvSpPr>
        <p:spPr bwMode="auto">
          <a:xfrm>
            <a:off x="6414975" y="2574329"/>
            <a:ext cx="106150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FF3300"/>
                </a:solidFill>
                <a:latin typeface="Comic Sans MS" pitchFamily="66" charset="0"/>
              </a:rPr>
              <a:t>(Step #3)</a:t>
            </a: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6401006" y="3309827"/>
            <a:ext cx="2775119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*Jot down questions or </a:t>
            </a: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add information that</a:t>
            </a: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will help you understand the</a:t>
            </a: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notes better.  Write</a:t>
            </a: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down your own reactions</a:t>
            </a:r>
            <a:endParaRPr lang="en-US" sz="1400" dirty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or insights about the concepts.</a:t>
            </a: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Add pictures or graphics </a:t>
            </a: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that help summarize,</a:t>
            </a: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organize or explain the main</a:t>
            </a:r>
          </a:p>
          <a:p>
            <a:r>
              <a:rPr lang="en-US" sz="14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Concepts.</a:t>
            </a:r>
          </a:p>
        </p:txBody>
      </p:sp>
      <p:sp>
        <p:nvSpPr>
          <p:cNvPr id="21" name="Rectangle 20"/>
          <p:cNvSpPr/>
          <p:nvPr/>
        </p:nvSpPr>
        <p:spPr>
          <a:xfrm flipV="1">
            <a:off x="3156956" y="1211082"/>
            <a:ext cx="3015243" cy="4479549"/>
          </a:xfrm>
          <a:prstGeom prst="rect">
            <a:avLst/>
          </a:prstGeom>
          <a:solidFill>
            <a:srgbClr val="4F81BD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 flipV="1">
            <a:off x="6226074" y="2261361"/>
            <a:ext cx="2917926" cy="3429270"/>
          </a:xfrm>
          <a:prstGeom prst="rect">
            <a:avLst/>
          </a:prstGeom>
          <a:solidFill>
            <a:srgbClr val="FFFF00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1385340" y="1683841"/>
            <a:ext cx="1892501" cy="5775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2886185" y="3309827"/>
            <a:ext cx="3514821" cy="9573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4556129" y="4724400"/>
            <a:ext cx="1721823" cy="11444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688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1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10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8" grpId="0"/>
      <p:bldP spid="27659" grpId="0"/>
      <p:bldP spid="27661" grpId="0"/>
      <p:bldP spid="27662" grpId="0"/>
      <p:bldP spid="27663" grpId="0"/>
      <p:bldP spid="27664" grpId="0"/>
      <p:bldP spid="27665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~AUT0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3988"/>
            <a:ext cx="9144000" cy="634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5410200" y="762000"/>
            <a:ext cx="17526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410200" y="6096000"/>
            <a:ext cx="17145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086600" y="762000"/>
            <a:ext cx="76200" cy="5334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 flipV="1">
            <a:off x="2362201" y="761996"/>
            <a:ext cx="3048000" cy="5334003"/>
          </a:xfrm>
          <a:prstGeom prst="rect">
            <a:avLst/>
          </a:prstGeom>
          <a:solidFill>
            <a:srgbClr val="4F81BD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752601" y="153988"/>
            <a:ext cx="3657600" cy="608008"/>
          </a:xfrm>
          <a:prstGeom prst="rect">
            <a:avLst/>
          </a:prstGeom>
          <a:solidFill>
            <a:srgbClr val="4F81BD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402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8"/>
          <a:stretch>
            <a:fillRect/>
          </a:stretch>
        </p:blipFill>
        <p:spPr>
          <a:xfrm>
            <a:off x="304800" y="228600"/>
            <a:ext cx="6211888" cy="6629400"/>
          </a:xfr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8434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0" y="2362200"/>
            <a:ext cx="2078038" cy="2057400"/>
          </a:xfrm>
        </p:spPr>
        <p:txBody>
          <a:bodyPr/>
          <a:lstStyle/>
          <a:p>
            <a:pPr eaLnBrk="1" hangingPunct="1"/>
            <a:r>
              <a:rPr lang="en-US" sz="4000" b="1" smtClean="0"/>
              <a:t>Cornell Reduce Step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010400" y="838200"/>
            <a:ext cx="0" cy="59436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6324600" y="838200"/>
            <a:ext cx="6858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6324600" y="6781800"/>
            <a:ext cx="6858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1752600" y="4495800"/>
            <a:ext cx="11430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457200" y="4662714"/>
            <a:ext cx="1143000" cy="9833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 flipV="1">
            <a:off x="1752600" y="838200"/>
            <a:ext cx="1295400" cy="5943600"/>
          </a:xfrm>
          <a:prstGeom prst="rect">
            <a:avLst/>
          </a:prstGeom>
          <a:solidFill>
            <a:schemeClr val="accent6">
              <a:lumMod val="75000"/>
              <a:alpha val="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 flipV="1">
            <a:off x="7017656" y="2438400"/>
            <a:ext cx="1897743" cy="1981200"/>
          </a:xfrm>
          <a:prstGeom prst="rect">
            <a:avLst/>
          </a:prstGeom>
          <a:solidFill>
            <a:schemeClr val="accent6">
              <a:lumMod val="75000"/>
              <a:alpha val="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93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382000" cy="914400"/>
          </a:xfrm>
        </p:spPr>
        <p:txBody>
          <a:bodyPr/>
          <a:lstStyle/>
          <a:p>
            <a:pPr algn="ctr" eaLnBrk="1" hangingPunct="1"/>
            <a:r>
              <a:rPr lang="en-US" sz="3600" b="1" dirty="0" smtClean="0"/>
              <a:t>Types of Information to Include</a:t>
            </a:r>
            <a:endParaRPr lang="en-US" sz="3600" b="1" dirty="0" smtClean="0"/>
          </a:p>
        </p:txBody>
      </p:sp>
      <p:graphicFrame>
        <p:nvGraphicFramePr>
          <p:cNvPr id="171025" name="Group 1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2941724"/>
              </p:ext>
            </p:extLst>
          </p:nvPr>
        </p:nvGraphicFramePr>
        <p:xfrm>
          <a:off x="1524000" y="1371600"/>
          <a:ext cx="6019800" cy="4876800"/>
        </p:xfrm>
        <a:graphic>
          <a:graphicData uri="http://schemas.openxmlformats.org/drawingml/2006/table">
            <a:tbl>
              <a:tblPr/>
              <a:tblGrid>
                <a:gridCol w="1524000"/>
                <a:gridCol w="2743200"/>
                <a:gridCol w="1752600"/>
              </a:tblGrid>
              <a:tr h="3124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Topic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Topic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Problem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Source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Definition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Steps / Solution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Source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Example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Example / Amplification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75260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Summary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79423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70" name="Rectangle 10"/>
          <p:cNvSpPr>
            <a:spLocks noGrp="1" noChangeArrowheads="1"/>
          </p:cNvSpPr>
          <p:nvPr>
            <p:ph type="title"/>
          </p:nvPr>
        </p:nvSpPr>
        <p:spPr>
          <a:xfrm>
            <a:off x="374777" y="124023"/>
            <a:ext cx="8229600" cy="1143000"/>
          </a:xfrm>
        </p:spPr>
        <p:txBody>
          <a:bodyPr/>
          <a:lstStyle/>
          <a:p>
            <a:r>
              <a:rPr lang="en-US" dirty="0"/>
              <a:t>Sample Reading Notes</a:t>
            </a:r>
          </a:p>
        </p:txBody>
      </p:sp>
      <p:pic>
        <p:nvPicPr>
          <p:cNvPr id="6656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43" y="2133600"/>
            <a:ext cx="7391400" cy="142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56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0474"/>
            <a:ext cx="74676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7449457" y="2133600"/>
            <a:ext cx="0" cy="14239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2409824" y="3962400"/>
            <a:ext cx="3048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9824" y="4533900"/>
            <a:ext cx="257176" cy="1485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409824" y="1981200"/>
            <a:ext cx="0" cy="244078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467600" y="1978818"/>
            <a:ext cx="0" cy="244078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8991600" y="1981200"/>
            <a:ext cx="0" cy="244078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04800" y="4419600"/>
            <a:ext cx="8686800" cy="238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2662237"/>
            <a:ext cx="690563" cy="920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Straight Arrow Connector 16"/>
          <p:cNvCxnSpPr>
            <a:stCxn id="5122" idx="1"/>
          </p:cNvCxnSpPr>
          <p:nvPr/>
        </p:nvCxnSpPr>
        <p:spPr>
          <a:xfrm flipH="1" flipV="1">
            <a:off x="4648200" y="2743200"/>
            <a:ext cx="3048000" cy="3794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427" y="1267023"/>
            <a:ext cx="766455" cy="1123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Straight Arrow Connector 19"/>
          <p:cNvCxnSpPr>
            <a:stCxn id="5123" idx="1"/>
          </p:cNvCxnSpPr>
          <p:nvPr/>
        </p:nvCxnSpPr>
        <p:spPr>
          <a:xfrm flipH="1">
            <a:off x="6324600" y="1828800"/>
            <a:ext cx="1373827" cy="5617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620000" y="3652450"/>
            <a:ext cx="1377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See my notes from</a:t>
            </a:r>
          </a:p>
          <a:p>
            <a:r>
              <a:rPr lang="en-US" sz="900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High School AP History</a:t>
            </a:r>
          </a:p>
          <a:p>
            <a:r>
              <a:rPr lang="en-US" sz="900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Class.</a:t>
            </a:r>
          </a:p>
          <a:p>
            <a:r>
              <a:rPr lang="en-US" sz="900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*Should find a map.</a:t>
            </a:r>
            <a:endParaRPr lang="en-US" sz="900" dirty="0">
              <a:solidFill>
                <a:srgbClr val="0070C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 flipV="1">
            <a:off x="19956" y="1981200"/>
            <a:ext cx="2389867" cy="2440782"/>
          </a:xfrm>
          <a:prstGeom prst="rect">
            <a:avLst/>
          </a:prstGeom>
          <a:solidFill>
            <a:schemeClr val="accent6">
              <a:lumMod val="75000"/>
              <a:alpha val="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flipV="1">
            <a:off x="2409823" y="1981200"/>
            <a:ext cx="5039634" cy="2440782"/>
          </a:xfrm>
          <a:prstGeom prst="rect">
            <a:avLst/>
          </a:prstGeom>
          <a:solidFill>
            <a:srgbClr val="4F81BD">
              <a:alpha val="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flipV="1">
            <a:off x="7467599" y="1267022"/>
            <a:ext cx="1529701" cy="3152577"/>
          </a:xfrm>
          <a:prstGeom prst="rect">
            <a:avLst/>
          </a:prstGeom>
          <a:solidFill>
            <a:srgbClr val="FFFF00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 flipV="1">
            <a:off x="-18144" y="4419597"/>
            <a:ext cx="9015443" cy="1600202"/>
          </a:xfrm>
          <a:prstGeom prst="rect">
            <a:avLst/>
          </a:prstGeom>
          <a:solidFill>
            <a:srgbClr val="C3D69B">
              <a:alpha val="4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8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" y="224880"/>
            <a:ext cx="8915400" cy="769441"/>
          </a:xfrm>
        </p:spPr>
        <p:txBody>
          <a:bodyPr>
            <a:spAutoFit/>
          </a:bodyPr>
          <a:lstStyle/>
          <a:p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Cornell: Review Step  </a:t>
            </a:r>
          </a:p>
        </p:txBody>
      </p:sp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43000"/>
            <a:ext cx="8686800" cy="38576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0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533400" y="1447800"/>
            <a:ext cx="8305800" cy="0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8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/>
              <a:t>How do we forget?</a:t>
            </a:r>
          </a:p>
        </p:txBody>
      </p:sp>
      <p:graphicFrame>
        <p:nvGraphicFramePr>
          <p:cNvPr id="538627" name="Object 3"/>
          <p:cNvGraphicFramePr>
            <a:graphicFrameLocks/>
          </p:cNvGraphicFramePr>
          <p:nvPr>
            <p:ph type="chart" idx="1"/>
          </p:nvPr>
        </p:nvGraphicFramePr>
        <p:xfrm>
          <a:off x="685800" y="1900238"/>
          <a:ext cx="8229600" cy="4056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Chart" r:id="rId4" imgW="7772400" imgH="4114800" progId="MSGraph.Chart.8">
                  <p:embed followColorScheme="full"/>
                </p:oleObj>
              </mc:Choice>
              <mc:Fallback>
                <p:oleObj name="Chart" r:id="rId4" imgW="7772400" imgH="4114800" progId="MSGraph.Chart.8">
                  <p:embed followColorScheme="full"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900238"/>
                        <a:ext cx="8229600" cy="4056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8628" name="AutoShape 4"/>
          <p:cNvSpPr>
            <a:spLocks/>
          </p:cNvSpPr>
          <p:nvPr/>
        </p:nvSpPr>
        <p:spPr bwMode="auto">
          <a:xfrm>
            <a:off x="5867400" y="381000"/>
            <a:ext cx="2590800" cy="762000"/>
          </a:xfrm>
          <a:prstGeom prst="accentCallout1">
            <a:avLst>
              <a:gd name="adj1" fmla="val 15000"/>
              <a:gd name="adj2" fmla="val -2940"/>
              <a:gd name="adj3" fmla="val 328958"/>
              <a:gd name="adj4" fmla="val -140565"/>
            </a:avLst>
          </a:prstGeom>
          <a:solidFill>
            <a:schemeClr val="accent1"/>
          </a:solidFill>
          <a:ln w="28575">
            <a:solidFill>
              <a:srgbClr val="00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>
                <a:latin typeface="Tahoma" pitchFamily="34" charset="0"/>
              </a:rPr>
              <a:t>Forgetting curve would start here if we could remember everything after a lecture</a:t>
            </a:r>
          </a:p>
        </p:txBody>
      </p:sp>
      <p:sp>
        <p:nvSpPr>
          <p:cNvPr id="538629" name="AutoShape 5"/>
          <p:cNvSpPr>
            <a:spLocks/>
          </p:cNvSpPr>
          <p:nvPr/>
        </p:nvSpPr>
        <p:spPr bwMode="auto">
          <a:xfrm>
            <a:off x="2971800" y="5638800"/>
            <a:ext cx="3352800" cy="952500"/>
          </a:xfrm>
          <a:prstGeom prst="accentCallout1">
            <a:avLst>
              <a:gd name="adj1" fmla="val 12000"/>
              <a:gd name="adj2" fmla="val -2273"/>
              <a:gd name="adj3" fmla="val -231000"/>
              <a:gd name="adj4" fmla="val -23532"/>
            </a:avLst>
          </a:prstGeom>
          <a:solidFill>
            <a:schemeClr val="accent1"/>
          </a:solidFill>
          <a:ln w="28575">
            <a:solidFill>
              <a:srgbClr val="0000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>
                <a:latin typeface="Tahoma" pitchFamily="34" charset="0"/>
              </a:rPr>
              <a:t>Forgetting curve would actually start here as we typically remember only about 75% at the end of a lecture – so we have less to remember</a:t>
            </a:r>
          </a:p>
        </p:txBody>
      </p:sp>
      <p:sp>
        <p:nvSpPr>
          <p:cNvPr id="538630" name="AutoShape 6"/>
          <p:cNvSpPr>
            <a:spLocks/>
          </p:cNvSpPr>
          <p:nvPr/>
        </p:nvSpPr>
        <p:spPr bwMode="auto">
          <a:xfrm>
            <a:off x="5562600" y="1295400"/>
            <a:ext cx="3200400" cy="762000"/>
          </a:xfrm>
          <a:prstGeom prst="accentCallout1">
            <a:avLst>
              <a:gd name="adj1" fmla="val 15000"/>
              <a:gd name="adj2" fmla="val -2380"/>
              <a:gd name="adj3" fmla="val 213958"/>
              <a:gd name="adj4" fmla="val -75444"/>
            </a:avLst>
          </a:prstGeom>
          <a:solidFill>
            <a:schemeClr val="accent1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>
                <a:latin typeface="Tahoma" pitchFamily="34" charset="0"/>
              </a:rPr>
              <a:t>However, you have the potential to forget less PLUS remember more if you review immediately after class</a:t>
            </a:r>
          </a:p>
        </p:txBody>
      </p:sp>
    </p:spTree>
    <p:extLst>
      <p:ext uri="{BB962C8B-B14F-4D97-AF65-F5344CB8AC3E}">
        <p14:creationId xmlns:p14="http://schemas.microsoft.com/office/powerpoint/2010/main" val="40382563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oleChartEl type="gridLegend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oleChartEl type="series" lvl="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oleChartEl type="series" lvl="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oleChartEl type="series" lvl="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538627" grpId="0" bld="series"/>
      <p:bldP spid="538628" grpId="0" animBg="1"/>
      <p:bldP spid="538629" grpId="0" animBg="1"/>
      <p:bldP spid="5386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533400" y="1447800"/>
            <a:ext cx="8305800" cy="0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 anchor="ctr"/>
          <a:lstStyle/>
          <a:p>
            <a:r>
              <a:rPr lang="en-US"/>
              <a:t>Overcoming the Curve</a:t>
            </a:r>
          </a:p>
        </p:txBody>
      </p:sp>
      <p:graphicFrame>
        <p:nvGraphicFramePr>
          <p:cNvPr id="668675" name="Object 3"/>
          <p:cNvGraphicFramePr>
            <a:graphicFrameLocks/>
          </p:cNvGraphicFramePr>
          <p:nvPr>
            <p:ph idx="1"/>
          </p:nvPr>
        </p:nvGraphicFramePr>
        <p:xfrm>
          <a:off x="457200" y="1719263"/>
          <a:ext cx="8229600" cy="441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Chart" r:id="rId4" imgW="7772400" imgH="4114800" progId="MSGraph.Chart.8">
                  <p:embed followColorScheme="full"/>
                </p:oleObj>
              </mc:Choice>
              <mc:Fallback>
                <p:oleObj name="Chart" r:id="rId4" imgW="7772400" imgH="4114800" progId="MSGraph.Chart.8">
                  <p:embed followColorScheme="full"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719263"/>
                        <a:ext cx="8229600" cy="4411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8676" name="AutoShape 4"/>
          <p:cNvSpPr>
            <a:spLocks/>
          </p:cNvSpPr>
          <p:nvPr/>
        </p:nvSpPr>
        <p:spPr bwMode="auto">
          <a:xfrm>
            <a:off x="3429000" y="1333500"/>
            <a:ext cx="1219200" cy="571500"/>
          </a:xfrm>
          <a:prstGeom prst="accentCallout1">
            <a:avLst>
              <a:gd name="adj1" fmla="val 20000"/>
              <a:gd name="adj2" fmla="val -6250"/>
              <a:gd name="adj3" fmla="val 180000"/>
              <a:gd name="adj4" fmla="val -56250"/>
            </a:avLst>
          </a:prstGeom>
          <a:solidFill>
            <a:schemeClr val="accent1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>
                <a:latin typeface="Tahoma" pitchFamily="34" charset="0"/>
              </a:rPr>
              <a:t>Immediately after class</a:t>
            </a:r>
          </a:p>
        </p:txBody>
      </p:sp>
      <p:sp>
        <p:nvSpPr>
          <p:cNvPr id="668677" name="AutoShape 5"/>
          <p:cNvSpPr>
            <a:spLocks/>
          </p:cNvSpPr>
          <p:nvPr/>
        </p:nvSpPr>
        <p:spPr bwMode="auto">
          <a:xfrm>
            <a:off x="4343400" y="1333500"/>
            <a:ext cx="1219200" cy="571500"/>
          </a:xfrm>
          <a:prstGeom prst="accentCallout1">
            <a:avLst>
              <a:gd name="adj1" fmla="val 20000"/>
              <a:gd name="adj2" fmla="val -6250"/>
              <a:gd name="adj3" fmla="val 180000"/>
              <a:gd name="adj4" fmla="val -56250"/>
            </a:avLst>
          </a:prstGeom>
          <a:solidFill>
            <a:schemeClr val="accent1"/>
          </a:solidFill>
          <a:ln w="2857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>
                <a:latin typeface="Tahoma" pitchFamily="34" charset="0"/>
              </a:rPr>
              <a:t>24 hours later</a:t>
            </a:r>
          </a:p>
        </p:txBody>
      </p:sp>
      <p:sp>
        <p:nvSpPr>
          <p:cNvPr id="668678" name="AutoShape 6"/>
          <p:cNvSpPr>
            <a:spLocks/>
          </p:cNvSpPr>
          <p:nvPr/>
        </p:nvSpPr>
        <p:spPr bwMode="auto">
          <a:xfrm>
            <a:off x="5257800" y="1333500"/>
            <a:ext cx="1219200" cy="571500"/>
          </a:xfrm>
          <a:prstGeom prst="accentCallout1">
            <a:avLst>
              <a:gd name="adj1" fmla="val 20000"/>
              <a:gd name="adj2" fmla="val -6250"/>
              <a:gd name="adj3" fmla="val 180000"/>
              <a:gd name="adj4" fmla="val -56250"/>
            </a:avLst>
          </a:prstGeom>
          <a:solidFill>
            <a:schemeClr val="accent1"/>
          </a:solidFill>
          <a:ln w="28575">
            <a:solidFill>
              <a:srgbClr val="00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>
                <a:latin typeface="Tahoma" pitchFamily="34" charset="0"/>
              </a:rPr>
              <a:t>1 week later (or sooner)</a:t>
            </a:r>
          </a:p>
        </p:txBody>
      </p:sp>
      <p:sp>
        <p:nvSpPr>
          <p:cNvPr id="668679" name="AutoShape 7"/>
          <p:cNvSpPr>
            <a:spLocks/>
          </p:cNvSpPr>
          <p:nvPr/>
        </p:nvSpPr>
        <p:spPr bwMode="auto">
          <a:xfrm>
            <a:off x="6172200" y="1295400"/>
            <a:ext cx="1295400" cy="571500"/>
          </a:xfrm>
          <a:prstGeom prst="accentCallout1">
            <a:avLst>
              <a:gd name="adj1" fmla="val 20000"/>
              <a:gd name="adj2" fmla="val -5884"/>
              <a:gd name="adj3" fmla="val 180000"/>
              <a:gd name="adj4" fmla="val -52940"/>
            </a:avLst>
          </a:prstGeom>
          <a:solidFill>
            <a:schemeClr val="accent1"/>
          </a:solidFill>
          <a:ln w="28575">
            <a:solidFill>
              <a:srgbClr val="00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>
                <a:latin typeface="Tahoma" pitchFamily="34" charset="0"/>
              </a:rPr>
              <a:t>1 month later (or sooner)</a:t>
            </a:r>
          </a:p>
        </p:txBody>
      </p:sp>
      <p:sp>
        <p:nvSpPr>
          <p:cNvPr id="668680" name="AutoShape 8"/>
          <p:cNvSpPr>
            <a:spLocks/>
          </p:cNvSpPr>
          <p:nvPr/>
        </p:nvSpPr>
        <p:spPr bwMode="auto">
          <a:xfrm>
            <a:off x="6400800" y="2895600"/>
            <a:ext cx="304800" cy="2286000"/>
          </a:xfrm>
          <a:prstGeom prst="rightBrace">
            <a:avLst>
              <a:gd name="adj1" fmla="val 62500"/>
              <a:gd name="adj2" fmla="val 8013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8681" name="Text Box 9"/>
          <p:cNvSpPr txBox="1">
            <a:spLocks noChangeArrowheads="1"/>
          </p:cNvSpPr>
          <p:nvPr/>
        </p:nvSpPr>
        <p:spPr bwMode="auto">
          <a:xfrm>
            <a:off x="6781800" y="4572000"/>
            <a:ext cx="19812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rgbClr val="000099"/>
                </a:solidFill>
                <a:latin typeface="Tahoma" pitchFamily="34" charset="0"/>
              </a:rPr>
              <a:t>Notice how less is forgotten after each review!!</a:t>
            </a:r>
          </a:p>
        </p:txBody>
      </p:sp>
    </p:spTree>
    <p:extLst>
      <p:ext uri="{BB962C8B-B14F-4D97-AF65-F5344CB8AC3E}">
        <p14:creationId xmlns:p14="http://schemas.microsoft.com/office/powerpoint/2010/main" val="10051810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8675">
                                            <p:oleChartEl type="gridLegend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8675">
                                            <p:oleChartEl type="series" lvl="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8675">
                                            <p:oleChartEl type="series" lvl="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8675">
                                            <p:oleChartEl type="series" lvl="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8675">
                                            <p:oleChartEl type="series" lvl="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8675">
                                            <p:oleChartEl type="series" lvl="5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668675" grpId="0" bld="series"/>
      <p:bldP spid="668676" grpId="0" animBg="1"/>
      <p:bldP spid="668677" grpId="0" animBg="1"/>
      <p:bldP spid="668678" grpId="0" animBg="1"/>
      <p:bldP spid="668679" grpId="0" animBg="1"/>
      <p:bldP spid="668680" grpId="0" animBg="1"/>
      <p:bldP spid="66868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614</Words>
  <Application>Microsoft Office PowerPoint</Application>
  <PresentationFormat>On-screen Show (4:3)</PresentationFormat>
  <Paragraphs>135</Paragraphs>
  <Slides>13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Office Theme</vt:lpstr>
      <vt:lpstr>Microsoft Graph Chart</vt:lpstr>
      <vt:lpstr>Modified Cornell Method</vt:lpstr>
      <vt:lpstr>Why require students to take notes?</vt:lpstr>
      <vt:lpstr>From Writing to Knowing</vt:lpstr>
      <vt:lpstr>Active vs. Passive Learning</vt:lpstr>
      <vt:lpstr>PowerPoint Presentation</vt:lpstr>
      <vt:lpstr>PowerPoint Presentation</vt:lpstr>
      <vt:lpstr>PowerPoint Presentation</vt:lpstr>
      <vt:lpstr>Cornell Reduce Step</vt:lpstr>
      <vt:lpstr>Types of Information to Include</vt:lpstr>
      <vt:lpstr>Sample Reading Notes</vt:lpstr>
      <vt:lpstr>Cornell: Review Step  </vt:lpstr>
      <vt:lpstr>How do we forget?</vt:lpstr>
      <vt:lpstr>Overcoming the Curve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Modified Cornell Method</dc:title>
  <dc:creator>William Keeth</dc:creator>
  <cp:lastModifiedBy>William Keeth</cp:lastModifiedBy>
  <cp:revision>13</cp:revision>
  <dcterms:created xsi:type="dcterms:W3CDTF">2012-02-29T03:25:49Z</dcterms:created>
  <dcterms:modified xsi:type="dcterms:W3CDTF">2012-02-29T04:58:13Z</dcterms:modified>
</cp:coreProperties>
</file>