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5" autoAdjust="0"/>
    <p:restoredTop sz="94727" autoAdjust="0"/>
  </p:normalViewPr>
  <p:slideViewPr>
    <p:cSldViewPr>
      <p:cViewPr varScale="1">
        <p:scale>
          <a:sx n="69" d="100"/>
          <a:sy n="69" d="100"/>
        </p:scale>
        <p:origin x="-1473" y="-10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9CEDEC0-A905-4DB4-BB67-F1D8A262D2FD}" type="datetimeFigureOut">
              <a:rPr lang="en-US" smtClean="0"/>
              <a:t>2/18/2013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6D3BC73-BAD7-4BC4-A379-64FB7973D0B3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EDEC0-A905-4DB4-BB67-F1D8A262D2FD}" type="datetimeFigureOut">
              <a:rPr lang="en-US" smtClean="0"/>
              <a:t>2/18/2013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3BC73-BAD7-4BC4-A379-64FB7973D0B3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EDEC0-A905-4DB4-BB67-F1D8A262D2FD}" type="datetimeFigureOut">
              <a:rPr lang="en-US" smtClean="0"/>
              <a:t>2/18/2013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3BC73-BAD7-4BC4-A379-64FB7973D0B3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EDEC0-A905-4DB4-BB67-F1D8A262D2FD}" type="datetimeFigureOut">
              <a:rPr lang="en-US" smtClean="0"/>
              <a:t>2/18/2013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3BC73-BAD7-4BC4-A379-64FB7973D0B3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EDEC0-A905-4DB4-BB67-F1D8A262D2FD}" type="datetimeFigureOut">
              <a:rPr lang="en-US" smtClean="0"/>
              <a:t>2/18/2013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3BC73-BAD7-4BC4-A379-64FB7973D0B3}" type="slidenum">
              <a:rPr lang="en-US" smtClean="0"/>
              <a:t>‹#›</a:t>
            </a:fld>
            <a:endParaRPr lang="en-US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EDEC0-A905-4DB4-BB67-F1D8A262D2FD}" type="datetimeFigureOut">
              <a:rPr lang="en-US" smtClean="0"/>
              <a:t>2/18/2013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3BC73-BAD7-4BC4-A379-64FB7973D0B3}" type="slidenum">
              <a:rPr lang="en-US" smtClean="0"/>
              <a:t>‹#›</a:t>
            </a:fld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EDEC0-A905-4DB4-BB67-F1D8A262D2FD}" type="datetimeFigureOut">
              <a:rPr lang="en-US" smtClean="0"/>
              <a:t>2/18/2013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3BC73-BAD7-4BC4-A379-64FB7973D0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EDEC0-A905-4DB4-BB67-F1D8A262D2FD}" type="datetimeFigureOut">
              <a:rPr lang="en-US" smtClean="0"/>
              <a:t>2/18/2013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3BC73-BAD7-4BC4-A379-64FB7973D0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EDEC0-A905-4DB4-BB67-F1D8A262D2FD}" type="datetimeFigureOut">
              <a:rPr lang="en-US" smtClean="0"/>
              <a:t>2/18/2013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3BC73-BAD7-4BC4-A379-64FB7973D0B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EDEC0-A905-4DB4-BB67-F1D8A262D2FD}" type="datetimeFigureOut">
              <a:rPr lang="en-US" smtClean="0"/>
              <a:t>2/18/2013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3BC73-BAD7-4BC4-A379-64FB7973D0B3}" type="slidenum">
              <a:rPr lang="en-US" smtClean="0"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CEDEC0-A905-4DB4-BB67-F1D8A262D2FD}" type="datetimeFigureOut">
              <a:rPr lang="en-US" smtClean="0"/>
              <a:t>2/18/2013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3BC73-BAD7-4BC4-A379-64FB7973D0B3}" type="slidenum">
              <a:rPr lang="en-US" smtClean="0"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49CEDEC0-A905-4DB4-BB67-F1D8A262D2FD}" type="datetimeFigureOut">
              <a:rPr lang="en-US" smtClean="0"/>
              <a:t>2/18/2013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E6D3BC73-BAD7-4BC4-A379-64FB7973D0B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Práctica</a:t>
            </a:r>
            <a:r>
              <a:rPr lang="en-US" dirty="0" smtClean="0"/>
              <a:t>: “SE”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Distinguir</a:t>
            </a:r>
            <a:r>
              <a:rPr lang="en-US" dirty="0" smtClean="0"/>
              <a:t> el </a:t>
            </a:r>
            <a:r>
              <a:rPr lang="en-US" dirty="0" err="1" smtClean="0"/>
              <a:t>pronombre</a:t>
            </a:r>
            <a:r>
              <a:rPr lang="en-US" dirty="0" smtClean="0"/>
              <a:t> </a:t>
            </a:r>
            <a:r>
              <a:rPr lang="en-US" dirty="0" err="1" smtClean="0"/>
              <a:t>correcto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7059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1066801"/>
            <a:ext cx="7745505" cy="5059362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Antes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estos</a:t>
            </a:r>
            <a:r>
              <a:rPr lang="en-US" dirty="0" smtClean="0"/>
              <a:t> </a:t>
            </a:r>
            <a:r>
              <a:rPr lang="en-US" dirty="0" err="1" smtClean="0"/>
              <a:t>huascas</a:t>
            </a:r>
            <a:r>
              <a:rPr lang="en-US" dirty="0" smtClean="0"/>
              <a:t> </a:t>
            </a:r>
            <a:r>
              <a:rPr lang="en-US" dirty="0" err="1" smtClean="0"/>
              <a:t>entren</a:t>
            </a:r>
            <a:r>
              <a:rPr lang="en-US" dirty="0" smtClean="0"/>
              <a:t> en </a:t>
            </a:r>
            <a:r>
              <a:rPr lang="en-US" dirty="0" err="1" smtClean="0"/>
              <a:t>funciones</a:t>
            </a:r>
            <a:r>
              <a:rPr lang="en-US" dirty="0" smtClean="0"/>
              <a:t>, ____ </a:t>
            </a:r>
            <a:r>
              <a:rPr lang="en-US" dirty="0" err="1" smtClean="0"/>
              <a:t>ejecuta</a:t>
            </a:r>
            <a:r>
              <a:rPr lang="en-US" dirty="0" smtClean="0"/>
              <a:t> </a:t>
            </a:r>
            <a:r>
              <a:rPr lang="en-US" dirty="0" err="1" smtClean="0"/>
              <a:t>otro</a:t>
            </a:r>
            <a:r>
              <a:rPr lang="en-US" dirty="0" smtClean="0"/>
              <a:t> </a:t>
            </a:r>
            <a:r>
              <a:rPr lang="en-US" dirty="0" err="1" smtClean="0"/>
              <a:t>rito</a:t>
            </a:r>
            <a:r>
              <a:rPr lang="en-US" dirty="0" smtClean="0"/>
              <a:t>.  He </a:t>
            </a:r>
            <a:r>
              <a:rPr lang="en-US" dirty="0" err="1" smtClean="0"/>
              <a:t>aquí</a:t>
            </a:r>
            <a:r>
              <a:rPr lang="en-US" dirty="0" smtClean="0"/>
              <a:t> </a:t>
            </a:r>
            <a:r>
              <a:rPr lang="en-US" dirty="0" err="1" smtClean="0"/>
              <a:t>cómo</a:t>
            </a:r>
            <a:r>
              <a:rPr lang="en-US" dirty="0" smtClean="0"/>
              <a:t> ____ </a:t>
            </a:r>
            <a:r>
              <a:rPr lang="en-US" dirty="0" err="1" smtClean="0"/>
              <a:t>realiza</a:t>
            </a:r>
            <a:r>
              <a:rPr lang="en-US" dirty="0" smtClean="0"/>
              <a:t> </a:t>
            </a:r>
            <a:r>
              <a:rPr lang="en-US" dirty="0" err="1" smtClean="0"/>
              <a:t>éste</a:t>
            </a:r>
            <a:r>
              <a:rPr lang="en-US" dirty="0" smtClean="0"/>
              <a:t>.  </a:t>
            </a:r>
            <a:r>
              <a:rPr lang="en-US" dirty="0" err="1" smtClean="0"/>
              <a:t>Desde</a:t>
            </a:r>
            <a:r>
              <a:rPr lang="en-US" dirty="0" smtClean="0"/>
              <a:t> </a:t>
            </a:r>
            <a:r>
              <a:rPr lang="en-US" dirty="0" err="1" smtClean="0"/>
              <a:t>tiempos</a:t>
            </a:r>
            <a:r>
              <a:rPr lang="en-US" dirty="0" smtClean="0"/>
              <a:t> </a:t>
            </a:r>
            <a:r>
              <a:rPr lang="en-US" dirty="0" err="1" smtClean="0"/>
              <a:t>muy</a:t>
            </a:r>
            <a:r>
              <a:rPr lang="en-US" dirty="0" smtClean="0"/>
              <a:t> </a:t>
            </a:r>
            <a:r>
              <a:rPr lang="en-US" dirty="0" err="1" smtClean="0"/>
              <a:t>antiguos</a:t>
            </a:r>
            <a:r>
              <a:rPr lang="en-US" dirty="0" smtClean="0"/>
              <a:t>, </a:t>
            </a:r>
            <a:r>
              <a:rPr lang="en-US" dirty="0" err="1" smtClean="0"/>
              <a:t>unos</a:t>
            </a:r>
            <a:r>
              <a:rPr lang="en-US" dirty="0" smtClean="0"/>
              <a:t> hombres del </a:t>
            </a:r>
            <a:r>
              <a:rPr lang="en-US" dirty="0" err="1" smtClean="0"/>
              <a:t>ayllu</a:t>
            </a:r>
            <a:r>
              <a:rPr lang="en-US" dirty="0" smtClean="0"/>
              <a:t> de los </a:t>
            </a:r>
            <a:r>
              <a:rPr lang="en-US" dirty="0" err="1" smtClean="0"/>
              <a:t>cacasica</a:t>
            </a:r>
            <a:r>
              <a:rPr lang="en-US" dirty="0" smtClean="0"/>
              <a:t> son los maestros de </a:t>
            </a:r>
            <a:r>
              <a:rPr lang="en-US" dirty="0" err="1" smtClean="0"/>
              <a:t>estas</a:t>
            </a:r>
            <a:r>
              <a:rPr lang="en-US" dirty="0" smtClean="0"/>
              <a:t> </a:t>
            </a:r>
            <a:r>
              <a:rPr lang="en-US" dirty="0" err="1" smtClean="0"/>
              <a:t>costumbres</a:t>
            </a:r>
            <a:r>
              <a:rPr lang="en-US" dirty="0" smtClean="0"/>
              <a:t>.  </a:t>
            </a:r>
            <a:r>
              <a:rPr lang="en-US" dirty="0" err="1" smtClean="0"/>
              <a:t>Estos</a:t>
            </a:r>
            <a:r>
              <a:rPr lang="en-US" dirty="0" smtClean="0"/>
              <a:t> maestros son </a:t>
            </a:r>
            <a:r>
              <a:rPr lang="en-US" dirty="0" err="1" smtClean="0"/>
              <a:t>uno</a:t>
            </a:r>
            <a:r>
              <a:rPr lang="en-US" dirty="0" smtClean="0"/>
              <a:t> o dos y ____ </a:t>
            </a:r>
            <a:r>
              <a:rPr lang="en-US" dirty="0" err="1" smtClean="0"/>
              <a:t>llaman</a:t>
            </a:r>
            <a:r>
              <a:rPr lang="en-US" dirty="0" smtClean="0"/>
              <a:t> </a:t>
            </a:r>
            <a:r>
              <a:rPr lang="en-US" dirty="0" err="1" smtClean="0"/>
              <a:t>yañca</a:t>
            </a:r>
            <a:r>
              <a:rPr lang="en-US" dirty="0" smtClean="0"/>
              <a:t>.  En </a:t>
            </a:r>
            <a:r>
              <a:rPr lang="en-US" dirty="0" err="1" smtClean="0"/>
              <a:t>todas</a:t>
            </a:r>
            <a:r>
              <a:rPr lang="en-US" dirty="0" smtClean="0"/>
              <a:t> </a:t>
            </a:r>
            <a:r>
              <a:rPr lang="en-US" dirty="0" err="1" smtClean="0"/>
              <a:t>las</a:t>
            </a:r>
            <a:r>
              <a:rPr lang="en-US" dirty="0" smtClean="0"/>
              <a:t> </a:t>
            </a:r>
            <a:r>
              <a:rPr lang="en-US" dirty="0" err="1" smtClean="0"/>
              <a:t>comunidades</a:t>
            </a:r>
            <a:r>
              <a:rPr lang="en-US" dirty="0" smtClean="0"/>
              <a:t> ____ los </a:t>
            </a:r>
            <a:r>
              <a:rPr lang="en-US" dirty="0" err="1" smtClean="0"/>
              <a:t>conoce</a:t>
            </a:r>
            <a:r>
              <a:rPr lang="en-US" dirty="0" smtClean="0"/>
              <a:t> </a:t>
            </a:r>
            <a:r>
              <a:rPr lang="en-US" dirty="0" err="1" smtClean="0"/>
              <a:t>únicamente</a:t>
            </a:r>
            <a:r>
              <a:rPr lang="en-US" dirty="0" smtClean="0"/>
              <a:t> </a:t>
            </a:r>
            <a:r>
              <a:rPr lang="en-US" dirty="0" err="1" smtClean="0"/>
              <a:t>bajo</a:t>
            </a:r>
            <a:r>
              <a:rPr lang="en-US" dirty="0" smtClean="0"/>
              <a:t> </a:t>
            </a:r>
            <a:r>
              <a:rPr lang="en-US" dirty="0" err="1" smtClean="0"/>
              <a:t>ese</a:t>
            </a:r>
            <a:r>
              <a:rPr lang="en-US" dirty="0" smtClean="0"/>
              <a:t> </a:t>
            </a:r>
            <a:r>
              <a:rPr lang="en-US" dirty="0" err="1" smtClean="0"/>
              <a:t>nombre</a:t>
            </a:r>
            <a:r>
              <a:rPr lang="en-US" dirty="0" smtClean="0"/>
              <a:t>.  ____ dice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estos</a:t>
            </a:r>
            <a:r>
              <a:rPr lang="en-US" dirty="0" smtClean="0"/>
              <a:t> hombres </a:t>
            </a:r>
            <a:r>
              <a:rPr lang="en-US" dirty="0" err="1" smtClean="0"/>
              <a:t>observan</a:t>
            </a:r>
            <a:r>
              <a:rPr lang="en-US" dirty="0" smtClean="0"/>
              <a:t> el </a:t>
            </a:r>
            <a:r>
              <a:rPr lang="en-US" dirty="0" err="1" smtClean="0"/>
              <a:t>paso</a:t>
            </a:r>
            <a:r>
              <a:rPr lang="en-US" dirty="0" smtClean="0"/>
              <a:t> del sol </a:t>
            </a:r>
            <a:r>
              <a:rPr lang="en-US" dirty="0" err="1" smtClean="0"/>
              <a:t>desde</a:t>
            </a:r>
            <a:r>
              <a:rPr lang="en-US" dirty="0" smtClean="0"/>
              <a:t> un </a:t>
            </a:r>
            <a:r>
              <a:rPr lang="en-US" dirty="0" err="1" smtClean="0"/>
              <a:t>muro</a:t>
            </a:r>
            <a:r>
              <a:rPr lang="en-US" dirty="0" smtClean="0"/>
              <a:t> </a:t>
            </a:r>
            <a:r>
              <a:rPr lang="en-US" dirty="0" err="1" smtClean="0"/>
              <a:t>construido</a:t>
            </a:r>
            <a:r>
              <a:rPr lang="en-US" dirty="0" smtClean="0"/>
              <a:t> </a:t>
            </a:r>
            <a:r>
              <a:rPr lang="en-US" dirty="0" err="1" smtClean="0"/>
              <a:t>según</a:t>
            </a:r>
            <a:r>
              <a:rPr lang="en-US" dirty="0" smtClean="0"/>
              <a:t> </a:t>
            </a:r>
            <a:r>
              <a:rPr lang="en-US" dirty="0" err="1" smtClean="0"/>
              <a:t>reglas</a:t>
            </a:r>
            <a:r>
              <a:rPr lang="en-US" dirty="0" smtClean="0"/>
              <a:t> </a:t>
            </a:r>
            <a:r>
              <a:rPr lang="en-US" dirty="0" err="1" smtClean="0"/>
              <a:t>muy</a:t>
            </a:r>
            <a:r>
              <a:rPr lang="en-US" dirty="0" smtClean="0"/>
              <a:t> </a:t>
            </a:r>
            <a:r>
              <a:rPr lang="en-US" dirty="0" err="1" smtClean="0"/>
              <a:t>precisas</a:t>
            </a:r>
            <a:r>
              <a:rPr lang="en-US" dirty="0" smtClean="0"/>
              <a:t>.  </a:t>
            </a:r>
            <a:r>
              <a:rPr lang="en-US" dirty="0" err="1" smtClean="0"/>
              <a:t>Cuando</a:t>
            </a:r>
            <a:r>
              <a:rPr lang="en-US" dirty="0" smtClean="0"/>
              <a:t> el sol </a:t>
            </a:r>
            <a:r>
              <a:rPr lang="en-US" dirty="0" err="1" smtClean="0"/>
              <a:t>alcanza</a:t>
            </a:r>
            <a:r>
              <a:rPr lang="en-US" dirty="0" smtClean="0"/>
              <a:t> el </a:t>
            </a:r>
            <a:r>
              <a:rPr lang="en-US" dirty="0" err="1" smtClean="0"/>
              <a:t>muro</a:t>
            </a:r>
            <a:r>
              <a:rPr lang="en-US" dirty="0" smtClean="0"/>
              <a:t> en </a:t>
            </a:r>
            <a:r>
              <a:rPr lang="en-US" dirty="0" err="1" smtClean="0"/>
              <a:t>cuestión</a:t>
            </a:r>
            <a:r>
              <a:rPr lang="en-US" dirty="0" smtClean="0"/>
              <a:t>, </a:t>
            </a:r>
            <a:r>
              <a:rPr lang="en-US" dirty="0" err="1" smtClean="0"/>
              <a:t>dicen</a:t>
            </a:r>
            <a:r>
              <a:rPr lang="en-US" dirty="0" smtClean="0"/>
              <a:t> a la </a:t>
            </a:r>
            <a:r>
              <a:rPr lang="en-US" dirty="0" err="1" smtClean="0"/>
              <a:t>gente</a:t>
            </a:r>
            <a:r>
              <a:rPr lang="en-US" dirty="0" smtClean="0"/>
              <a:t> </a:t>
            </a:r>
            <a:r>
              <a:rPr lang="en-US" dirty="0" err="1" smtClean="0"/>
              <a:t>que</a:t>
            </a:r>
            <a:r>
              <a:rPr lang="en-US" dirty="0" smtClean="0"/>
              <a:t> ha </a:t>
            </a:r>
            <a:r>
              <a:rPr lang="en-US" dirty="0" err="1" smtClean="0"/>
              <a:t>llegado</a:t>
            </a:r>
            <a:r>
              <a:rPr lang="en-US" dirty="0" smtClean="0"/>
              <a:t> el </a:t>
            </a:r>
            <a:r>
              <a:rPr lang="en-US" dirty="0" err="1" smtClean="0"/>
              <a:t>día</a:t>
            </a:r>
            <a:r>
              <a:rPr lang="en-US" dirty="0" smtClean="0"/>
              <a:t> o </a:t>
            </a:r>
            <a:r>
              <a:rPr lang="en-US" dirty="0" err="1" smtClean="0"/>
              <a:t>que</a:t>
            </a:r>
            <a:r>
              <a:rPr lang="en-US" dirty="0" smtClean="0"/>
              <a:t> hay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esperar</a:t>
            </a:r>
            <a:r>
              <a:rPr lang="en-US" dirty="0" smtClean="0"/>
              <a:t> al </a:t>
            </a:r>
            <a:r>
              <a:rPr lang="en-US" dirty="0" err="1" smtClean="0"/>
              <a:t>siguiente</a:t>
            </a:r>
            <a:r>
              <a:rPr lang="en-US" dirty="0" smtClean="0"/>
              <a:t>.  Y, </a:t>
            </a:r>
            <a:r>
              <a:rPr lang="en-US" dirty="0" err="1" smtClean="0"/>
              <a:t>según</a:t>
            </a:r>
            <a:r>
              <a:rPr lang="en-US" dirty="0" smtClean="0"/>
              <a:t> lo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dicen</a:t>
            </a:r>
            <a:r>
              <a:rPr lang="en-US" dirty="0" smtClean="0"/>
              <a:t>, la </a:t>
            </a:r>
            <a:r>
              <a:rPr lang="en-US" dirty="0" err="1" smtClean="0"/>
              <a:t>gente</a:t>
            </a:r>
            <a:r>
              <a:rPr lang="en-US" dirty="0" smtClean="0"/>
              <a:t> ____ </a:t>
            </a:r>
            <a:r>
              <a:rPr lang="en-US" dirty="0" err="1" smtClean="0"/>
              <a:t>dirige</a:t>
            </a:r>
            <a:r>
              <a:rPr lang="en-US" dirty="0" smtClean="0"/>
              <a:t> </a:t>
            </a:r>
            <a:r>
              <a:rPr lang="en-US" dirty="0" err="1" smtClean="0"/>
              <a:t>hacia</a:t>
            </a:r>
            <a:r>
              <a:rPr lang="en-US" dirty="0" smtClean="0"/>
              <a:t> el </a:t>
            </a:r>
            <a:r>
              <a:rPr lang="en-US" dirty="0" err="1" smtClean="0"/>
              <a:t>santuario</a:t>
            </a:r>
            <a:r>
              <a:rPr lang="en-US" dirty="0" smtClean="0"/>
              <a:t> de </a:t>
            </a:r>
            <a:r>
              <a:rPr lang="en-US" dirty="0" err="1" smtClean="0"/>
              <a:t>Pariacaca</a:t>
            </a:r>
            <a:r>
              <a:rPr lang="en-US" dirty="0" smtClean="0"/>
              <a:t> </a:t>
            </a:r>
            <a:r>
              <a:rPr lang="en-US" dirty="0" err="1" smtClean="0"/>
              <a:t>para</a:t>
            </a:r>
            <a:r>
              <a:rPr lang="en-US" dirty="0" smtClean="0"/>
              <a:t> </a:t>
            </a:r>
            <a:r>
              <a:rPr lang="en-US" dirty="0" err="1" smtClean="0"/>
              <a:t>adorar</a:t>
            </a:r>
            <a:r>
              <a:rPr lang="en-US" dirty="0" smtClean="0"/>
              <a:t>____. </a:t>
            </a:r>
            <a:r>
              <a:rPr lang="en-US" dirty="0"/>
              <a:t>(Taylor, </a:t>
            </a:r>
            <a:r>
              <a:rPr lang="en-US" i="1" dirty="0" err="1"/>
              <a:t>Huarochirí</a:t>
            </a:r>
            <a:r>
              <a:rPr lang="en-US" i="1" dirty="0"/>
              <a:t>, </a:t>
            </a:r>
            <a:r>
              <a:rPr lang="en-US" i="1" dirty="0" smtClean="0"/>
              <a:t>59)</a:t>
            </a:r>
            <a:endParaRPr lang="en-US" dirty="0"/>
          </a:p>
        </p:txBody>
      </p:sp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762000" y="0"/>
            <a:ext cx="7756263" cy="1054250"/>
          </a:xfrm>
        </p:spPr>
        <p:txBody>
          <a:bodyPr/>
          <a:lstStyle/>
          <a:p>
            <a:r>
              <a:rPr lang="en-US" sz="2000" dirty="0" err="1" smtClean="0"/>
              <a:t>Llene</a:t>
            </a:r>
            <a:r>
              <a:rPr lang="en-US" sz="2000" dirty="0" smtClean="0"/>
              <a:t> los </a:t>
            </a:r>
            <a:r>
              <a:rPr lang="en-US" sz="2000" dirty="0" err="1" smtClean="0"/>
              <a:t>espacios</a:t>
            </a:r>
            <a:r>
              <a:rPr lang="en-US" sz="2000" dirty="0" smtClean="0"/>
              <a:t> en </a:t>
            </a:r>
            <a:r>
              <a:rPr lang="en-US" sz="2000" dirty="0" err="1" smtClean="0"/>
              <a:t>blanco</a:t>
            </a:r>
            <a:r>
              <a:rPr lang="en-US" sz="2000" dirty="0" smtClean="0"/>
              <a:t> con el </a:t>
            </a:r>
            <a:r>
              <a:rPr lang="en-US" sz="2000" dirty="0" err="1" smtClean="0"/>
              <a:t>pronombre</a:t>
            </a:r>
            <a:r>
              <a:rPr lang="en-US" sz="2000" dirty="0" smtClean="0"/>
              <a:t> </a:t>
            </a:r>
            <a:r>
              <a:rPr lang="en-US" sz="2000" dirty="0" err="1" smtClean="0"/>
              <a:t>apropriado</a:t>
            </a:r>
            <a:r>
              <a:rPr lang="en-US" sz="2000" dirty="0" smtClean="0"/>
              <a:t> y </a:t>
            </a:r>
            <a:r>
              <a:rPr lang="en-US" sz="2000" dirty="0" err="1" smtClean="0"/>
              <a:t>luego</a:t>
            </a:r>
            <a:r>
              <a:rPr lang="en-US" sz="2000" dirty="0" smtClean="0"/>
              <a:t> </a:t>
            </a:r>
            <a:r>
              <a:rPr lang="en-US" sz="2000" dirty="0" err="1" smtClean="0"/>
              <a:t>identifique</a:t>
            </a:r>
            <a:r>
              <a:rPr lang="en-US" sz="2000" dirty="0" smtClean="0"/>
              <a:t> el </a:t>
            </a:r>
            <a:r>
              <a:rPr lang="en-US" sz="2000" dirty="0" err="1" smtClean="0"/>
              <a:t>uso</a:t>
            </a:r>
            <a:r>
              <a:rPr lang="en-US" sz="2000" dirty="0" smtClean="0"/>
              <a:t> de SE</a:t>
            </a:r>
            <a:endParaRPr lang="en-US" sz="2000" dirty="0"/>
          </a:p>
        </p:txBody>
      </p:sp>
      <p:sp>
        <p:nvSpPr>
          <p:cNvPr id="5" name="Rectangle 4"/>
          <p:cNvSpPr/>
          <p:nvPr/>
        </p:nvSpPr>
        <p:spPr>
          <a:xfrm>
            <a:off x="7353751" y="977707"/>
            <a:ext cx="5084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 se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554851" y="1415490"/>
            <a:ext cx="5084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 se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205441" y="2438400"/>
            <a:ext cx="5084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 se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845278" y="2709576"/>
            <a:ext cx="5084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 se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336805" y="3045284"/>
            <a:ext cx="5325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 Se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869323" y="4724400"/>
            <a:ext cx="5084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 se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997699" y="5073023"/>
            <a:ext cx="4363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 lo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12" name="Straight Arrow Connector 11"/>
          <p:cNvCxnSpPr>
            <a:stCxn id="13" idx="2"/>
            <a:endCxn id="5" idx="3"/>
          </p:cNvCxnSpPr>
          <p:nvPr/>
        </p:nvCxnSpPr>
        <p:spPr>
          <a:xfrm flipH="1">
            <a:off x="7862224" y="908003"/>
            <a:ext cx="723288" cy="25437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8267957" y="631004"/>
            <a:ext cx="6351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>
                <a:solidFill>
                  <a:srgbClr val="FF0000"/>
                </a:solidFill>
              </a:rPr>
              <a:t>Pasivo</a:t>
            </a:r>
            <a:endParaRPr lang="en-US" sz="1200" dirty="0">
              <a:solidFill>
                <a:srgbClr val="FF0000"/>
              </a:solidFill>
            </a:endParaRPr>
          </a:p>
        </p:txBody>
      </p:sp>
      <p:cxnSp>
        <p:nvCxnSpPr>
          <p:cNvPr id="15" name="Straight Arrow Connector 14"/>
          <p:cNvCxnSpPr>
            <a:stCxn id="16" idx="3"/>
          </p:cNvCxnSpPr>
          <p:nvPr/>
        </p:nvCxnSpPr>
        <p:spPr>
          <a:xfrm>
            <a:off x="4902310" y="1023874"/>
            <a:ext cx="652541" cy="54692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4267200" y="885374"/>
            <a:ext cx="6351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>
                <a:solidFill>
                  <a:srgbClr val="FF0000"/>
                </a:solidFill>
              </a:rPr>
              <a:t>Pasivo</a:t>
            </a:r>
            <a:endParaRPr lang="en-US" sz="1200" dirty="0">
              <a:solidFill>
                <a:srgbClr val="FF0000"/>
              </a:solidFill>
            </a:endParaRPr>
          </a:p>
        </p:txBody>
      </p:sp>
      <p:cxnSp>
        <p:nvCxnSpPr>
          <p:cNvPr id="18" name="Straight Arrow Connector 17"/>
          <p:cNvCxnSpPr>
            <a:stCxn id="19" idx="2"/>
            <a:endCxn id="7" idx="3"/>
          </p:cNvCxnSpPr>
          <p:nvPr/>
        </p:nvCxnSpPr>
        <p:spPr>
          <a:xfrm flipH="1">
            <a:off x="7713914" y="2272356"/>
            <a:ext cx="776220" cy="35071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8077200" y="1995357"/>
            <a:ext cx="8258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>
                <a:solidFill>
                  <a:srgbClr val="FF0000"/>
                </a:solidFill>
              </a:rPr>
              <a:t>Reflexivo</a:t>
            </a:r>
            <a:endParaRPr lang="en-US" sz="1200" dirty="0">
              <a:solidFill>
                <a:srgbClr val="FF0000"/>
              </a:solidFill>
            </a:endParaRPr>
          </a:p>
        </p:txBody>
      </p:sp>
      <p:cxnSp>
        <p:nvCxnSpPr>
          <p:cNvPr id="26" name="Straight Arrow Connector 25"/>
          <p:cNvCxnSpPr/>
          <p:nvPr/>
        </p:nvCxnSpPr>
        <p:spPr>
          <a:xfrm flipH="1">
            <a:off x="7353751" y="2900744"/>
            <a:ext cx="1219206" cy="19863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8092698" y="2643608"/>
            <a:ext cx="9605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FF0000"/>
                </a:solidFill>
              </a:rPr>
              <a:t>Impersonal</a:t>
            </a:r>
            <a:endParaRPr lang="en-US" sz="1200" dirty="0">
              <a:solidFill>
                <a:srgbClr val="FF0000"/>
              </a:solidFill>
            </a:endParaRPr>
          </a:p>
        </p:txBody>
      </p:sp>
      <p:cxnSp>
        <p:nvCxnSpPr>
          <p:cNvPr id="29" name="Straight Arrow Connector 28"/>
          <p:cNvCxnSpPr/>
          <p:nvPr/>
        </p:nvCxnSpPr>
        <p:spPr>
          <a:xfrm flipH="1" flipV="1">
            <a:off x="6845278" y="3414616"/>
            <a:ext cx="1727678" cy="25713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8410252" y="3430738"/>
            <a:ext cx="6351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>
                <a:solidFill>
                  <a:srgbClr val="FF0000"/>
                </a:solidFill>
              </a:rPr>
              <a:t>Pasivo</a:t>
            </a:r>
            <a:endParaRPr lang="en-US" sz="1200" dirty="0">
              <a:solidFill>
                <a:srgbClr val="FF0000"/>
              </a:solidFill>
            </a:endParaRPr>
          </a:p>
        </p:txBody>
      </p:sp>
      <p:cxnSp>
        <p:nvCxnSpPr>
          <p:cNvPr id="32" name="Straight Arrow Connector 31"/>
          <p:cNvCxnSpPr/>
          <p:nvPr/>
        </p:nvCxnSpPr>
        <p:spPr>
          <a:xfrm flipH="1" flipV="1">
            <a:off x="7353752" y="4909067"/>
            <a:ext cx="1019728" cy="34733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7893221" y="5256397"/>
            <a:ext cx="8258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>
                <a:solidFill>
                  <a:srgbClr val="FF0000"/>
                </a:solidFill>
              </a:rPr>
              <a:t>Reflexivo</a:t>
            </a:r>
            <a:endParaRPr lang="en-US" sz="1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9253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3" grpId="0"/>
      <p:bldP spid="16" grpId="0"/>
      <p:bldP spid="19" grpId="0"/>
      <p:bldP spid="27" grpId="0"/>
      <p:bldP spid="30" grpId="0"/>
      <p:bldP spid="3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5800" y="1143000"/>
            <a:ext cx="7745505" cy="5287962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Los </a:t>
            </a:r>
            <a:r>
              <a:rPr lang="en-US" dirty="0" err="1" smtClean="0"/>
              <a:t>huarcancha</a:t>
            </a:r>
            <a:r>
              <a:rPr lang="en-US" dirty="0" smtClean="0"/>
              <a:t> y los </a:t>
            </a:r>
            <a:r>
              <a:rPr lang="en-US" dirty="0" err="1" smtClean="0"/>
              <a:t>llichiccancha</a:t>
            </a:r>
            <a:r>
              <a:rPr lang="en-US" dirty="0" smtClean="0"/>
              <a:t> </a:t>
            </a:r>
            <a:r>
              <a:rPr lang="en-US" dirty="0" err="1" smtClean="0"/>
              <a:t>eran</a:t>
            </a:r>
            <a:r>
              <a:rPr lang="en-US" dirty="0" smtClean="0"/>
              <a:t> los </a:t>
            </a:r>
            <a:r>
              <a:rPr lang="en-US" dirty="0" err="1" smtClean="0"/>
              <a:t>yañca</a:t>
            </a:r>
            <a:r>
              <a:rPr lang="en-US" dirty="0" smtClean="0"/>
              <a:t> de los </a:t>
            </a:r>
            <a:r>
              <a:rPr lang="en-US" dirty="0" err="1" smtClean="0"/>
              <a:t>cacasica</a:t>
            </a:r>
            <a:r>
              <a:rPr lang="en-US" dirty="0" smtClean="0"/>
              <a:t>. ____dice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éstos</a:t>
            </a:r>
            <a:r>
              <a:rPr lang="en-US" dirty="0" smtClean="0"/>
              <a:t>, los </a:t>
            </a:r>
            <a:r>
              <a:rPr lang="en-US" dirty="0" err="1" smtClean="0"/>
              <a:t>huarcancha</a:t>
            </a:r>
            <a:r>
              <a:rPr lang="en-US" dirty="0" smtClean="0"/>
              <a:t> y los </a:t>
            </a:r>
            <a:r>
              <a:rPr lang="en-US" dirty="0" err="1" smtClean="0"/>
              <a:t>llichiccancha</a:t>
            </a:r>
            <a:r>
              <a:rPr lang="en-US" dirty="0" smtClean="0"/>
              <a:t>, los </a:t>
            </a:r>
            <a:r>
              <a:rPr lang="en-US" dirty="0" err="1" smtClean="0"/>
              <a:t>verdaderos</a:t>
            </a:r>
            <a:r>
              <a:rPr lang="en-US" dirty="0" smtClean="0"/>
              <a:t> </a:t>
            </a:r>
            <a:r>
              <a:rPr lang="en-US" dirty="0" err="1" smtClean="0"/>
              <a:t>fundadores</a:t>
            </a:r>
            <a:r>
              <a:rPr lang="en-US" dirty="0" smtClean="0"/>
              <a:t> de </a:t>
            </a:r>
            <a:r>
              <a:rPr lang="en-US" dirty="0" err="1" smtClean="0"/>
              <a:t>esta</a:t>
            </a:r>
            <a:r>
              <a:rPr lang="en-US" dirty="0" smtClean="0"/>
              <a:t> </a:t>
            </a:r>
            <a:r>
              <a:rPr lang="en-US" dirty="0" err="1" smtClean="0"/>
              <a:t>comunidad</a:t>
            </a:r>
            <a:r>
              <a:rPr lang="en-US" dirty="0" smtClean="0"/>
              <a:t>, </a:t>
            </a:r>
            <a:r>
              <a:rPr lang="en-US" dirty="0" err="1" smtClean="0"/>
              <a:t>eran</a:t>
            </a:r>
            <a:r>
              <a:rPr lang="en-US" dirty="0" smtClean="0"/>
              <a:t> </a:t>
            </a:r>
            <a:r>
              <a:rPr lang="en-US" dirty="0" err="1" smtClean="0"/>
              <a:t>yuncas</a:t>
            </a:r>
            <a:r>
              <a:rPr lang="en-US" dirty="0" smtClean="0"/>
              <a:t>.  Los </a:t>
            </a:r>
            <a:r>
              <a:rPr lang="en-US" dirty="0" err="1" smtClean="0"/>
              <a:t>demás</a:t>
            </a:r>
            <a:r>
              <a:rPr lang="en-US" dirty="0" smtClean="0"/>
              <a:t> </a:t>
            </a:r>
            <a:r>
              <a:rPr lang="en-US" dirty="0" err="1" smtClean="0"/>
              <a:t>cacasica</a:t>
            </a:r>
            <a:r>
              <a:rPr lang="en-US" dirty="0" smtClean="0"/>
              <a:t> y </a:t>
            </a:r>
            <a:r>
              <a:rPr lang="en-US" dirty="0" err="1" smtClean="0"/>
              <a:t>morales</a:t>
            </a:r>
            <a:r>
              <a:rPr lang="en-US" dirty="0" smtClean="0"/>
              <a:t>, </a:t>
            </a:r>
            <a:r>
              <a:rPr lang="en-US" dirty="0" err="1" smtClean="0"/>
              <a:t>así</a:t>
            </a:r>
            <a:r>
              <a:rPr lang="en-US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 los </a:t>
            </a:r>
            <a:r>
              <a:rPr lang="en-US" dirty="0" err="1" smtClean="0"/>
              <a:t>antepasados</a:t>
            </a:r>
            <a:r>
              <a:rPr lang="en-US" dirty="0" smtClean="0"/>
              <a:t> de los </a:t>
            </a:r>
            <a:r>
              <a:rPr lang="en-US" dirty="0" err="1" smtClean="0"/>
              <a:t>canchapaycu</a:t>
            </a:r>
            <a:r>
              <a:rPr lang="en-US" dirty="0" smtClean="0"/>
              <a:t>, </a:t>
            </a:r>
            <a:r>
              <a:rPr lang="en-US" dirty="0" err="1" smtClean="0"/>
              <a:t>eran</a:t>
            </a:r>
            <a:r>
              <a:rPr lang="en-US" dirty="0" smtClean="0"/>
              <a:t> </a:t>
            </a:r>
            <a:r>
              <a:rPr lang="en-US" dirty="0" err="1" smtClean="0"/>
              <a:t>yauyos</a:t>
            </a:r>
            <a:r>
              <a:rPr lang="en-US" dirty="0" smtClean="0"/>
              <a:t>.  Su </a:t>
            </a:r>
            <a:r>
              <a:rPr lang="en-US" dirty="0" err="1" smtClean="0"/>
              <a:t>lugar</a:t>
            </a:r>
            <a:r>
              <a:rPr lang="en-US" dirty="0" smtClean="0"/>
              <a:t> de </a:t>
            </a:r>
            <a:r>
              <a:rPr lang="en-US" dirty="0" err="1" smtClean="0"/>
              <a:t>origen</a:t>
            </a:r>
            <a:r>
              <a:rPr lang="en-US" dirty="0" smtClean="0"/>
              <a:t> ____ llama </a:t>
            </a:r>
            <a:r>
              <a:rPr lang="en-US" dirty="0" err="1" smtClean="0"/>
              <a:t>Maurura</a:t>
            </a:r>
            <a:r>
              <a:rPr lang="en-US" dirty="0" smtClean="0"/>
              <a:t> y ____ </a:t>
            </a:r>
            <a:r>
              <a:rPr lang="en-US" dirty="0" err="1" smtClean="0"/>
              <a:t>encuentra</a:t>
            </a:r>
            <a:r>
              <a:rPr lang="en-US" dirty="0" smtClean="0"/>
              <a:t> en </a:t>
            </a:r>
            <a:r>
              <a:rPr lang="en-US" dirty="0" err="1" smtClean="0"/>
              <a:t>dirección</a:t>
            </a:r>
            <a:r>
              <a:rPr lang="en-US" dirty="0" smtClean="0"/>
              <a:t> de </a:t>
            </a:r>
            <a:r>
              <a:rPr lang="en-US" dirty="0" err="1" smtClean="0"/>
              <a:t>Ayahuire</a:t>
            </a:r>
            <a:r>
              <a:rPr lang="en-US" dirty="0" smtClean="0"/>
              <a:t>.  </a:t>
            </a:r>
            <a:r>
              <a:rPr lang="en-US" dirty="0" err="1" smtClean="0"/>
              <a:t>Estos</a:t>
            </a:r>
            <a:r>
              <a:rPr lang="en-US" dirty="0" smtClean="0"/>
              <a:t> </a:t>
            </a:r>
            <a:r>
              <a:rPr lang="en-US" dirty="0" err="1" smtClean="0"/>
              <a:t>yauyos</a:t>
            </a:r>
            <a:r>
              <a:rPr lang="en-US" dirty="0" smtClean="0"/>
              <a:t>, </a:t>
            </a:r>
            <a:r>
              <a:rPr lang="en-US" dirty="0" err="1" smtClean="0"/>
              <a:t>que</a:t>
            </a:r>
            <a:r>
              <a:rPr lang="en-US" dirty="0" smtClean="0"/>
              <a:t> </a:t>
            </a:r>
            <a:r>
              <a:rPr lang="en-US" dirty="0" err="1" smtClean="0"/>
              <a:t>vagaban</a:t>
            </a:r>
            <a:r>
              <a:rPr lang="en-US" dirty="0" smtClean="0"/>
              <a:t> </a:t>
            </a:r>
            <a:r>
              <a:rPr lang="en-US" dirty="0" err="1" smtClean="0"/>
              <a:t>como</a:t>
            </a:r>
            <a:r>
              <a:rPr lang="en-US" dirty="0" smtClean="0"/>
              <a:t> </a:t>
            </a:r>
            <a:r>
              <a:rPr lang="en-US" dirty="0" err="1" smtClean="0"/>
              <a:t>nómadas</a:t>
            </a:r>
            <a:r>
              <a:rPr lang="en-US" dirty="0" smtClean="0"/>
              <a:t>, ___ </a:t>
            </a:r>
            <a:r>
              <a:rPr lang="en-US" dirty="0" err="1" smtClean="0"/>
              <a:t>casaron</a:t>
            </a:r>
            <a:r>
              <a:rPr lang="en-US" dirty="0" smtClean="0"/>
              <a:t> con </a:t>
            </a:r>
            <a:r>
              <a:rPr lang="en-US" dirty="0" err="1" smtClean="0"/>
              <a:t>las</a:t>
            </a:r>
            <a:r>
              <a:rPr lang="en-US" dirty="0" smtClean="0"/>
              <a:t> </a:t>
            </a:r>
            <a:r>
              <a:rPr lang="en-US" dirty="0" err="1" smtClean="0"/>
              <a:t>hermanas</a:t>
            </a:r>
            <a:r>
              <a:rPr lang="en-US" dirty="0" smtClean="0"/>
              <a:t> de los </a:t>
            </a:r>
            <a:r>
              <a:rPr lang="en-US" dirty="0" err="1" smtClean="0"/>
              <a:t>huarcancha</a:t>
            </a:r>
            <a:r>
              <a:rPr lang="en-US" dirty="0" smtClean="0"/>
              <a:t> y , </a:t>
            </a:r>
            <a:r>
              <a:rPr lang="en-US" dirty="0" err="1" smtClean="0"/>
              <a:t>como</a:t>
            </a:r>
            <a:r>
              <a:rPr lang="en-US" dirty="0" smtClean="0"/>
              <a:t> </a:t>
            </a:r>
            <a:r>
              <a:rPr lang="en-US" dirty="0" err="1" smtClean="0"/>
              <a:t>deseaban</a:t>
            </a:r>
            <a:r>
              <a:rPr lang="en-US" dirty="0" smtClean="0"/>
              <a:t> </a:t>
            </a:r>
            <a:r>
              <a:rPr lang="en-US" dirty="0" err="1" smtClean="0"/>
              <a:t>establecer</a:t>
            </a:r>
            <a:r>
              <a:rPr lang="en-US" dirty="0" smtClean="0"/>
              <a:t>____ en </a:t>
            </a:r>
            <a:r>
              <a:rPr lang="en-US" dirty="0" err="1" smtClean="0"/>
              <a:t>las</a:t>
            </a:r>
            <a:r>
              <a:rPr lang="en-US" dirty="0" smtClean="0"/>
              <a:t> </a:t>
            </a:r>
            <a:r>
              <a:rPr lang="en-US" dirty="0" err="1" smtClean="0"/>
              <a:t>tierras</a:t>
            </a:r>
            <a:r>
              <a:rPr lang="en-US" dirty="0" smtClean="0"/>
              <a:t> de </a:t>
            </a:r>
            <a:r>
              <a:rPr lang="en-US" dirty="0" err="1" smtClean="0"/>
              <a:t>sus</a:t>
            </a:r>
            <a:r>
              <a:rPr lang="en-US" dirty="0" smtClean="0"/>
              <a:t> </a:t>
            </a:r>
            <a:r>
              <a:rPr lang="en-US" dirty="0" err="1" smtClean="0"/>
              <a:t>cuñados</a:t>
            </a:r>
            <a:r>
              <a:rPr lang="en-US" dirty="0" smtClean="0"/>
              <a:t> y </a:t>
            </a:r>
            <a:r>
              <a:rPr lang="en-US" dirty="0" err="1" smtClean="0"/>
              <a:t>mantener</a:t>
            </a:r>
            <a:r>
              <a:rPr lang="en-US" dirty="0" smtClean="0"/>
              <a:t> </a:t>
            </a:r>
            <a:r>
              <a:rPr lang="en-US" dirty="0" err="1" smtClean="0"/>
              <a:t>relaciones</a:t>
            </a:r>
            <a:r>
              <a:rPr lang="en-US" dirty="0" smtClean="0"/>
              <a:t> </a:t>
            </a:r>
            <a:r>
              <a:rPr lang="en-US" dirty="0" err="1" smtClean="0"/>
              <a:t>armoniosas</a:t>
            </a:r>
            <a:r>
              <a:rPr lang="en-US" dirty="0" smtClean="0"/>
              <a:t> con </a:t>
            </a:r>
            <a:r>
              <a:rPr lang="en-US" dirty="0" err="1" smtClean="0"/>
              <a:t>éstos</a:t>
            </a:r>
            <a:r>
              <a:rPr lang="en-US" dirty="0" smtClean="0"/>
              <a:t>, ___ </a:t>
            </a:r>
            <a:r>
              <a:rPr lang="en-US" dirty="0" err="1" smtClean="0"/>
              <a:t>quedaron</a:t>
            </a:r>
            <a:r>
              <a:rPr lang="en-US" dirty="0" smtClean="0"/>
              <a:t> en </a:t>
            </a:r>
            <a:r>
              <a:rPr lang="en-US" dirty="0" err="1" smtClean="0"/>
              <a:t>este</a:t>
            </a:r>
            <a:r>
              <a:rPr lang="en-US" dirty="0" smtClean="0"/>
              <a:t> </a:t>
            </a:r>
            <a:r>
              <a:rPr lang="en-US" dirty="0" err="1" smtClean="0"/>
              <a:t>país</a:t>
            </a:r>
            <a:r>
              <a:rPr lang="en-US" dirty="0" smtClean="0"/>
              <a:t>.  </a:t>
            </a:r>
            <a:r>
              <a:rPr lang="en-US" dirty="0" err="1" smtClean="0"/>
              <a:t>Cuando</a:t>
            </a:r>
            <a:r>
              <a:rPr lang="en-US" dirty="0" smtClean="0"/>
              <a:t> </a:t>
            </a:r>
            <a:r>
              <a:rPr lang="en-US" dirty="0" err="1" smtClean="0"/>
              <a:t>iban</a:t>
            </a:r>
            <a:r>
              <a:rPr lang="en-US" dirty="0" smtClean="0"/>
              <a:t> a </a:t>
            </a:r>
            <a:r>
              <a:rPr lang="en-US" dirty="0" err="1" smtClean="0"/>
              <a:t>adorar</a:t>
            </a:r>
            <a:r>
              <a:rPr lang="en-US" dirty="0" smtClean="0"/>
              <a:t> a </a:t>
            </a:r>
            <a:r>
              <a:rPr lang="en-US" dirty="0" err="1" smtClean="0"/>
              <a:t>Pariacaca</a:t>
            </a:r>
            <a:r>
              <a:rPr lang="en-US" dirty="0" smtClean="0"/>
              <a:t>, </a:t>
            </a:r>
            <a:r>
              <a:rPr lang="en-US" dirty="0" err="1" smtClean="0"/>
              <a:t>como</a:t>
            </a:r>
            <a:r>
              <a:rPr lang="en-US" dirty="0" smtClean="0"/>
              <a:t> </a:t>
            </a:r>
            <a:r>
              <a:rPr lang="en-US" dirty="0" err="1" smtClean="0"/>
              <a:t>sus</a:t>
            </a:r>
            <a:r>
              <a:rPr lang="en-US" dirty="0" smtClean="0"/>
              <a:t> </a:t>
            </a:r>
            <a:r>
              <a:rPr lang="en-US" dirty="0" err="1" smtClean="0"/>
              <a:t>cuñados</a:t>
            </a:r>
            <a:r>
              <a:rPr lang="en-US" dirty="0" smtClean="0"/>
              <a:t> y </a:t>
            </a:r>
            <a:r>
              <a:rPr lang="en-US" dirty="0" err="1" smtClean="0"/>
              <a:t>todos</a:t>
            </a:r>
            <a:r>
              <a:rPr lang="en-US" dirty="0" smtClean="0"/>
              <a:t> los </a:t>
            </a:r>
            <a:r>
              <a:rPr lang="en-US" dirty="0" err="1" smtClean="0"/>
              <a:t>checa</a:t>
            </a:r>
            <a:r>
              <a:rPr lang="en-US" dirty="0" smtClean="0"/>
              <a:t> ____ </a:t>
            </a:r>
            <a:r>
              <a:rPr lang="en-US" dirty="0" err="1" smtClean="0"/>
              <a:t>despreciaban</a:t>
            </a:r>
            <a:r>
              <a:rPr lang="en-US" dirty="0" smtClean="0"/>
              <a:t> </a:t>
            </a:r>
            <a:r>
              <a:rPr lang="en-US" dirty="0" err="1" smtClean="0"/>
              <a:t>llamándo</a:t>
            </a:r>
            <a:r>
              <a:rPr lang="en-US" dirty="0" smtClean="0"/>
              <a:t>____: “</a:t>
            </a:r>
            <a:r>
              <a:rPr lang="en-US" dirty="0" err="1" smtClean="0"/>
              <a:t>Yauyos</a:t>
            </a:r>
            <a:r>
              <a:rPr lang="en-US" dirty="0" smtClean="0"/>
              <a:t> </a:t>
            </a:r>
            <a:r>
              <a:rPr lang="en-US" dirty="0" err="1" smtClean="0"/>
              <a:t>vagabundos</a:t>
            </a:r>
            <a:r>
              <a:rPr lang="en-US" dirty="0" smtClean="0"/>
              <a:t>”.  (Taylor, </a:t>
            </a:r>
            <a:r>
              <a:rPr lang="en-US" i="1" dirty="0" err="1" smtClean="0"/>
              <a:t>Huarochirí</a:t>
            </a:r>
            <a:r>
              <a:rPr lang="en-US" i="1" dirty="0" smtClean="0"/>
              <a:t>, 110)</a:t>
            </a:r>
            <a:endParaRPr lang="en-US" i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09600" y="26276"/>
            <a:ext cx="7756263" cy="1054250"/>
          </a:xfrm>
        </p:spPr>
        <p:txBody>
          <a:bodyPr/>
          <a:lstStyle/>
          <a:p>
            <a:r>
              <a:rPr lang="en-US" sz="2000" dirty="0" err="1" smtClean="0"/>
              <a:t>Llene</a:t>
            </a:r>
            <a:r>
              <a:rPr lang="en-US" sz="2000" dirty="0" smtClean="0"/>
              <a:t> los </a:t>
            </a:r>
            <a:r>
              <a:rPr lang="en-US" sz="2000" dirty="0" err="1" smtClean="0"/>
              <a:t>espacios</a:t>
            </a:r>
            <a:r>
              <a:rPr lang="en-US" sz="2000" dirty="0" smtClean="0"/>
              <a:t> en </a:t>
            </a:r>
            <a:r>
              <a:rPr lang="en-US" sz="2000" dirty="0" err="1" smtClean="0"/>
              <a:t>blanco</a:t>
            </a:r>
            <a:r>
              <a:rPr lang="en-US" sz="2000" dirty="0" smtClean="0"/>
              <a:t> con el </a:t>
            </a:r>
            <a:r>
              <a:rPr lang="en-US" sz="2000" dirty="0" err="1" smtClean="0"/>
              <a:t>pronombre</a:t>
            </a:r>
            <a:r>
              <a:rPr lang="en-US" sz="2000" dirty="0" smtClean="0"/>
              <a:t> </a:t>
            </a:r>
            <a:r>
              <a:rPr lang="en-US" sz="2000" dirty="0" err="1" smtClean="0"/>
              <a:t>apropriado</a:t>
            </a:r>
            <a:r>
              <a:rPr lang="en-US" sz="2000" dirty="0" smtClean="0"/>
              <a:t> y </a:t>
            </a:r>
            <a:r>
              <a:rPr lang="en-US" sz="2000" dirty="0" err="1" smtClean="0"/>
              <a:t>luego</a:t>
            </a:r>
            <a:r>
              <a:rPr lang="en-US" sz="2000" dirty="0" smtClean="0"/>
              <a:t> </a:t>
            </a:r>
            <a:r>
              <a:rPr lang="en-US" sz="2000" dirty="0" err="1" smtClean="0"/>
              <a:t>identifique</a:t>
            </a:r>
            <a:r>
              <a:rPr lang="en-US" sz="2000" dirty="0" smtClean="0"/>
              <a:t> el </a:t>
            </a:r>
            <a:r>
              <a:rPr lang="en-US" sz="2000" dirty="0" err="1" smtClean="0"/>
              <a:t>uso</a:t>
            </a:r>
            <a:r>
              <a:rPr lang="en-US" sz="2000" dirty="0" smtClean="0"/>
              <a:t> de SE</a:t>
            </a:r>
            <a:endParaRPr lang="en-US" sz="2000" dirty="0"/>
          </a:p>
        </p:txBody>
      </p:sp>
      <p:sp>
        <p:nvSpPr>
          <p:cNvPr id="4" name="Rectangle 3"/>
          <p:cNvSpPr/>
          <p:nvPr/>
        </p:nvSpPr>
        <p:spPr>
          <a:xfrm>
            <a:off x="2895600" y="1447800"/>
            <a:ext cx="5325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 Se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467600" y="2743200"/>
            <a:ext cx="5084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 se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580518" y="3112532"/>
            <a:ext cx="5084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 se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15481" y="3785194"/>
            <a:ext cx="5084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 se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705600" y="4109434"/>
            <a:ext cx="5084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 se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101731" y="4800600"/>
            <a:ext cx="5084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 se 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545962" y="5410200"/>
            <a:ext cx="534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 los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441952" y="5410200"/>
            <a:ext cx="5341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 los</a:t>
            </a:r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13" name="Straight Arrow Connector 12"/>
          <p:cNvCxnSpPr/>
          <p:nvPr/>
        </p:nvCxnSpPr>
        <p:spPr>
          <a:xfrm>
            <a:off x="632659" y="990600"/>
            <a:ext cx="2262941" cy="64186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52400" y="733464"/>
            <a:ext cx="6351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>
                <a:solidFill>
                  <a:srgbClr val="FF0000"/>
                </a:solidFill>
              </a:rPr>
              <a:t>Pasivo</a:t>
            </a:r>
            <a:endParaRPr lang="en-US" sz="1200" dirty="0">
              <a:solidFill>
                <a:srgbClr val="FF0000"/>
              </a:solidFill>
            </a:endParaRPr>
          </a:p>
        </p:txBody>
      </p:sp>
      <p:cxnSp>
        <p:nvCxnSpPr>
          <p:cNvPr id="18" name="Straight Arrow Connector 17"/>
          <p:cNvCxnSpPr>
            <a:endCxn id="5" idx="0"/>
          </p:cNvCxnSpPr>
          <p:nvPr/>
        </p:nvCxnSpPr>
        <p:spPr>
          <a:xfrm flipH="1">
            <a:off x="7721837" y="1905000"/>
            <a:ext cx="507764" cy="8382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7975719" y="1678632"/>
            <a:ext cx="8258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>
                <a:solidFill>
                  <a:srgbClr val="FF0000"/>
                </a:solidFill>
              </a:rPr>
              <a:t>Reflexivo</a:t>
            </a:r>
            <a:endParaRPr lang="en-US" sz="1200" dirty="0">
              <a:solidFill>
                <a:srgbClr val="FF0000"/>
              </a:solidFill>
            </a:endParaRPr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406282" y="2550468"/>
            <a:ext cx="3003626" cy="73283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52400" y="2324100"/>
            <a:ext cx="9605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solidFill>
                  <a:srgbClr val="FF0000"/>
                </a:solidFill>
              </a:rPr>
              <a:t>Impersonal</a:t>
            </a:r>
            <a:endParaRPr lang="en-US" sz="1200" dirty="0">
              <a:solidFill>
                <a:srgbClr val="FF0000"/>
              </a:solidFill>
            </a:endParaRPr>
          </a:p>
        </p:txBody>
      </p:sp>
      <p:cxnSp>
        <p:nvCxnSpPr>
          <p:cNvPr id="25" name="Straight Arrow Connector 24"/>
          <p:cNvCxnSpPr>
            <a:endCxn id="7" idx="1"/>
          </p:cNvCxnSpPr>
          <p:nvPr/>
        </p:nvCxnSpPr>
        <p:spPr>
          <a:xfrm>
            <a:off x="406282" y="3509666"/>
            <a:ext cx="2109199" cy="46019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52400" y="3283298"/>
            <a:ext cx="8258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>
                <a:solidFill>
                  <a:srgbClr val="FF0000"/>
                </a:solidFill>
              </a:rPr>
              <a:t>Reflexivo</a:t>
            </a:r>
            <a:endParaRPr lang="en-US" sz="1200" dirty="0">
              <a:solidFill>
                <a:srgbClr val="FF0000"/>
              </a:solidFill>
            </a:endParaRPr>
          </a:p>
        </p:txBody>
      </p:sp>
      <p:cxnSp>
        <p:nvCxnSpPr>
          <p:cNvPr id="28" name="Straight Arrow Connector 27"/>
          <p:cNvCxnSpPr>
            <a:endCxn id="8" idx="3"/>
          </p:cNvCxnSpPr>
          <p:nvPr/>
        </p:nvCxnSpPr>
        <p:spPr>
          <a:xfrm flipH="1">
            <a:off x="7214073" y="3633419"/>
            <a:ext cx="1015883" cy="660681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7976073" y="3407051"/>
            <a:ext cx="8258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>
                <a:solidFill>
                  <a:srgbClr val="FF0000"/>
                </a:solidFill>
              </a:rPr>
              <a:t>Reflexivo</a:t>
            </a:r>
            <a:endParaRPr lang="en-US" sz="1200" dirty="0">
              <a:solidFill>
                <a:srgbClr val="FF0000"/>
              </a:solidFill>
            </a:endParaRPr>
          </a:p>
        </p:txBody>
      </p:sp>
      <p:cxnSp>
        <p:nvCxnSpPr>
          <p:cNvPr id="32" name="Straight Arrow Connector 31"/>
          <p:cNvCxnSpPr/>
          <p:nvPr/>
        </p:nvCxnSpPr>
        <p:spPr>
          <a:xfrm>
            <a:off x="406281" y="4705134"/>
            <a:ext cx="3695450" cy="28013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152399" y="4478766"/>
            <a:ext cx="8258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 smtClean="0">
                <a:solidFill>
                  <a:srgbClr val="FF0000"/>
                </a:solidFill>
              </a:rPr>
              <a:t>Reflexivo</a:t>
            </a:r>
            <a:endParaRPr lang="en-US" sz="1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688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6" grpId="0"/>
      <p:bldP spid="21" grpId="0"/>
      <p:bldP spid="23" grpId="0"/>
      <p:bldP spid="26" grpId="0"/>
      <p:bldP spid="29" grpId="0"/>
      <p:bldP spid="33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ardcover">
  <a:themeElements>
    <a:clrScheme name="Hardcover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35</TotalTime>
  <Words>351</Words>
  <Application>Microsoft Office PowerPoint</Application>
  <PresentationFormat>On-screen Show (4:3)</PresentationFormat>
  <Paragraphs>33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Hardcover</vt:lpstr>
      <vt:lpstr>Práctica: “SE”</vt:lpstr>
      <vt:lpstr>Llene los espacios en blanco con el pronombre apropriado y luego identifique el uso de SE</vt:lpstr>
      <vt:lpstr>Llene los espacios en blanco con el pronombre apropriado y luego identifique el uso de SE</vt:lpstr>
    </vt:vector>
  </TitlesOfParts>
  <Company>Mansfield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Práctica: SE</dc:title>
  <dc:creator>William Keeth</dc:creator>
  <cp:lastModifiedBy>William Keeth</cp:lastModifiedBy>
  <cp:revision>7</cp:revision>
  <dcterms:created xsi:type="dcterms:W3CDTF">2013-02-18T11:07:35Z</dcterms:created>
  <dcterms:modified xsi:type="dcterms:W3CDTF">2013-02-18T11:43:29Z</dcterms:modified>
</cp:coreProperties>
</file>