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18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B48EF-0909-461C-931F-E1681E3E6403}" type="datetimeFigureOut">
              <a:rPr lang="en-US" smtClean="0"/>
              <a:pPr/>
              <a:t>10/8/2009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CE74D-A6AC-4986-9A71-D519CEB84AE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1524000"/>
            <a:ext cx="3862388" cy="493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4953000" cy="1470025"/>
          </a:xfrm>
        </p:spPr>
        <p:txBody>
          <a:bodyPr/>
          <a:lstStyle/>
          <a:p>
            <a:r>
              <a:rPr lang="es-ES" noProof="0" dirty="0" smtClean="0"/>
              <a:t>Antonio Machado</a:t>
            </a:r>
            <a:endParaRPr lang="es-E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4953000" cy="1752600"/>
          </a:xfrm>
        </p:spPr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primera</a:t>
            </a:r>
            <a:r>
              <a:rPr lang="en-US" dirty="0" smtClean="0"/>
              <a:t> </a:t>
            </a:r>
            <a:r>
              <a:rPr lang="en-US" dirty="0" err="1" smtClean="0"/>
              <a:t>selección</a:t>
            </a:r>
            <a:r>
              <a:rPr lang="en-US" dirty="0" smtClean="0"/>
              <a:t> de </a:t>
            </a:r>
            <a:r>
              <a:rPr lang="en-US" dirty="0" err="1" smtClean="0"/>
              <a:t>poemas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0" smtClean="0"/>
              <a:t>XIV de </a:t>
            </a:r>
            <a:r>
              <a:rPr lang="es-ES" i="1" noProof="0" smtClean="0"/>
              <a:t>Soledades</a:t>
            </a:r>
            <a:endParaRPr lang="es-ES" i="1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352800" cy="452596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s-ES" noProof="0" dirty="0" smtClean="0"/>
              <a:t>(CANTE HONDO) </a:t>
            </a:r>
          </a:p>
          <a:p>
            <a:pPr>
              <a:buNone/>
            </a:pPr>
            <a:r>
              <a:rPr lang="es-ES" noProof="0" dirty="0" smtClean="0"/>
              <a:t>Yo meditaba absorto, </a:t>
            </a:r>
            <a:r>
              <a:rPr lang="es-ES" noProof="0" dirty="0" smtClean="0">
                <a:hlinkClick r:id="rId2" action="ppaction://hlinksldjump"/>
              </a:rPr>
              <a:t>devanando </a:t>
            </a:r>
            <a:endParaRPr lang="es-ES" noProof="0" dirty="0" smtClean="0"/>
          </a:p>
          <a:p>
            <a:pPr>
              <a:buNone/>
            </a:pPr>
            <a:r>
              <a:rPr lang="es-ES" noProof="0" dirty="0" smtClean="0"/>
              <a:t>los hilos del </a:t>
            </a:r>
            <a:r>
              <a:rPr lang="es-ES" noProof="0" dirty="0" smtClean="0">
                <a:hlinkClick r:id="rId2" action="ppaction://hlinksldjump"/>
              </a:rPr>
              <a:t>hastío </a:t>
            </a:r>
            <a:r>
              <a:rPr lang="es-ES" noProof="0" dirty="0" smtClean="0"/>
              <a:t>y la tristeza, </a:t>
            </a:r>
          </a:p>
          <a:p>
            <a:pPr>
              <a:buNone/>
            </a:pPr>
            <a:r>
              <a:rPr lang="es-ES" noProof="0" dirty="0" smtClean="0"/>
              <a:t>cuando llegó a mi oído, </a:t>
            </a:r>
          </a:p>
          <a:p>
            <a:pPr>
              <a:buNone/>
            </a:pPr>
            <a:r>
              <a:rPr lang="es-ES" noProof="0" dirty="0" smtClean="0"/>
              <a:t>por </a:t>
            </a:r>
            <a:r>
              <a:rPr lang="es-ES" noProof="0" dirty="0" smtClean="0">
                <a:solidFill>
                  <a:schemeClr val="tx1"/>
                </a:solidFill>
              </a:rPr>
              <a:t>la ventana de mi </a:t>
            </a:r>
            <a:r>
              <a:rPr lang="es-ES" noProof="0" dirty="0" smtClean="0">
                <a:solidFill>
                  <a:schemeClr val="tx1"/>
                </a:solidFill>
                <a:hlinkClick r:id="rId2" action="ppaction://hlinksldjump"/>
              </a:rPr>
              <a:t>estancia</a:t>
            </a:r>
            <a:r>
              <a:rPr lang="es-ES" noProof="0" dirty="0" smtClean="0"/>
              <a:t>, abierta </a:t>
            </a:r>
          </a:p>
          <a:p>
            <a:pPr>
              <a:buNone/>
            </a:pPr>
            <a:r>
              <a:rPr lang="es-ES" noProof="0" dirty="0" smtClean="0"/>
              <a:t>a una caliente noche de verano, </a:t>
            </a:r>
          </a:p>
          <a:p>
            <a:pPr>
              <a:buNone/>
            </a:pPr>
            <a:r>
              <a:rPr lang="es-ES" noProof="0" dirty="0" smtClean="0"/>
              <a:t>el </a:t>
            </a:r>
            <a:r>
              <a:rPr lang="es-ES" noProof="0" dirty="0" smtClean="0">
                <a:hlinkClick r:id="rId2" action="ppaction://hlinksldjump"/>
              </a:rPr>
              <a:t>plañir </a:t>
            </a:r>
            <a:r>
              <a:rPr lang="es-ES" noProof="0" dirty="0" smtClean="0"/>
              <a:t>de una </a:t>
            </a:r>
            <a:r>
              <a:rPr lang="es-ES" noProof="0" dirty="0" smtClean="0">
                <a:hlinkClick r:id="rId2" action="ppaction://hlinksldjump"/>
              </a:rPr>
              <a:t>copla soñolienta</a:t>
            </a:r>
            <a:r>
              <a:rPr lang="es-ES" noProof="0" dirty="0" smtClean="0"/>
              <a:t>, </a:t>
            </a:r>
          </a:p>
          <a:p>
            <a:pPr>
              <a:buNone/>
            </a:pPr>
            <a:r>
              <a:rPr lang="es-ES" noProof="0" dirty="0" smtClean="0"/>
              <a:t>quebrada por los trémolos sombríos </a:t>
            </a:r>
          </a:p>
          <a:p>
            <a:pPr>
              <a:buNone/>
            </a:pPr>
            <a:r>
              <a:rPr lang="es-ES" noProof="0" dirty="0" smtClean="0"/>
              <a:t>de las músicas </a:t>
            </a:r>
            <a:r>
              <a:rPr lang="es-ES" noProof="0" dirty="0" smtClean="0">
                <a:hlinkClick r:id="rId2" action="ppaction://hlinksldjump"/>
              </a:rPr>
              <a:t>magas </a:t>
            </a:r>
            <a:r>
              <a:rPr lang="es-ES" noProof="0" dirty="0" smtClean="0"/>
              <a:t>de mi tierra. </a:t>
            </a:r>
          </a:p>
          <a:p>
            <a:pPr>
              <a:buNone/>
            </a:pPr>
            <a:r>
              <a:rPr lang="es-ES" noProof="0" dirty="0" smtClean="0"/>
              <a:t>... Y era el Amor, como una roja llama. </a:t>
            </a:r>
          </a:p>
          <a:p>
            <a:pPr>
              <a:buNone/>
            </a:pPr>
            <a:r>
              <a:rPr lang="es-ES" noProof="0" dirty="0" smtClean="0"/>
              <a:t>—Nerviosa mano en la vibrante cuerda </a:t>
            </a:r>
          </a:p>
          <a:p>
            <a:pPr>
              <a:buNone/>
            </a:pPr>
            <a:r>
              <a:rPr lang="es-ES" noProof="0" dirty="0" smtClean="0"/>
              <a:t>ponía un largo suspirar de oro, </a:t>
            </a:r>
          </a:p>
          <a:p>
            <a:pPr>
              <a:buNone/>
            </a:pPr>
            <a:r>
              <a:rPr lang="es-ES" noProof="0" dirty="0" smtClean="0"/>
              <a:t>que se trocaba en surtidor de estrellas—. </a:t>
            </a:r>
          </a:p>
          <a:p>
            <a:pPr>
              <a:buNone/>
            </a:pPr>
            <a:r>
              <a:rPr lang="es-ES" noProof="0" dirty="0" smtClean="0"/>
              <a:t>... Y era la Muerte, al hombro la cuchilla, </a:t>
            </a:r>
          </a:p>
          <a:p>
            <a:pPr>
              <a:buNone/>
            </a:pPr>
            <a:r>
              <a:rPr lang="es-ES" noProof="0" dirty="0" smtClean="0"/>
              <a:t>el paso largo, torva y esquelética, </a:t>
            </a:r>
          </a:p>
          <a:p>
            <a:pPr>
              <a:buNone/>
            </a:pPr>
            <a:r>
              <a:rPr lang="es-ES" noProof="0" dirty="0" smtClean="0"/>
              <a:t>—tal cuando yo era niño la soñaba—. </a:t>
            </a:r>
          </a:p>
          <a:p>
            <a:pPr>
              <a:buNone/>
            </a:pPr>
            <a:r>
              <a:rPr lang="es-ES" noProof="0" dirty="0" smtClean="0"/>
              <a:t>Y en la guitarra, resonante y trémula, </a:t>
            </a:r>
          </a:p>
          <a:p>
            <a:pPr>
              <a:buNone/>
            </a:pPr>
            <a:r>
              <a:rPr lang="es-ES" noProof="0" dirty="0" smtClean="0"/>
              <a:t>la brusca mano, al golpear, fingía </a:t>
            </a:r>
          </a:p>
          <a:p>
            <a:pPr>
              <a:buNone/>
            </a:pPr>
            <a:r>
              <a:rPr lang="es-ES" noProof="0" dirty="0" smtClean="0"/>
              <a:t>el reposar de un </a:t>
            </a:r>
            <a:r>
              <a:rPr lang="es-ES" noProof="0" dirty="0" smtClean="0">
                <a:hlinkClick r:id="rId2" action="ppaction://hlinksldjump"/>
              </a:rPr>
              <a:t>ataúd </a:t>
            </a:r>
            <a:r>
              <a:rPr lang="es-ES" noProof="0" dirty="0" smtClean="0"/>
              <a:t>en tierra. </a:t>
            </a:r>
          </a:p>
          <a:p>
            <a:pPr>
              <a:buNone/>
            </a:pPr>
            <a:r>
              <a:rPr lang="es-ES" noProof="0" dirty="0" smtClean="0"/>
              <a:t>Y era un plañido solitario el soplo </a:t>
            </a:r>
          </a:p>
          <a:p>
            <a:pPr>
              <a:buNone/>
            </a:pPr>
            <a:r>
              <a:rPr lang="es-ES" noProof="0" dirty="0" smtClean="0"/>
              <a:t>que el polvo barre y la ceniza avienta.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91000" y="1981200"/>
            <a:ext cx="3429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tipo</a:t>
            </a:r>
            <a:r>
              <a:rPr lang="en-US" dirty="0" smtClean="0"/>
              <a:t> de </a:t>
            </a:r>
            <a:r>
              <a:rPr lang="en-US" dirty="0" err="1" smtClean="0"/>
              <a:t>música</a:t>
            </a:r>
            <a:r>
              <a:rPr lang="en-US" dirty="0" smtClean="0"/>
              <a:t> </a:t>
            </a:r>
            <a:r>
              <a:rPr lang="en-US" dirty="0" err="1" smtClean="0"/>
              <a:t>escucha</a:t>
            </a:r>
            <a:r>
              <a:rPr lang="en-US" dirty="0" smtClean="0"/>
              <a:t> la </a:t>
            </a:r>
            <a:r>
              <a:rPr lang="en-US" dirty="0" err="1" smtClean="0"/>
              <a:t>voz</a:t>
            </a:r>
            <a:r>
              <a:rPr lang="en-US" dirty="0" smtClean="0"/>
              <a:t> </a:t>
            </a:r>
            <a:r>
              <a:rPr lang="en-US" dirty="0" err="1" smtClean="0"/>
              <a:t>poética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Cómo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la </a:t>
            </a:r>
            <a:r>
              <a:rPr lang="en-US" dirty="0" err="1" smtClean="0"/>
              <a:t>personificación</a:t>
            </a:r>
            <a:r>
              <a:rPr lang="en-US" dirty="0" smtClean="0"/>
              <a:t> de la </a:t>
            </a:r>
            <a:r>
              <a:rPr lang="en-US" dirty="0" err="1" smtClean="0"/>
              <a:t>Muerte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significa</a:t>
            </a:r>
            <a:r>
              <a:rPr lang="en-US" dirty="0" smtClean="0"/>
              <a:t> “la </a:t>
            </a:r>
            <a:r>
              <a:rPr lang="en-US" dirty="0" err="1" smtClean="0"/>
              <a:t>mano</a:t>
            </a:r>
            <a:r>
              <a:rPr lang="en-US" dirty="0" smtClean="0"/>
              <a:t>…</a:t>
            </a:r>
            <a:r>
              <a:rPr lang="en-US" dirty="0" err="1" smtClean="0"/>
              <a:t>fingía</a:t>
            </a:r>
            <a:r>
              <a:rPr lang="en-US" dirty="0" smtClean="0"/>
              <a:t> el </a:t>
            </a:r>
            <a:r>
              <a:rPr lang="en-US" dirty="0" err="1" smtClean="0"/>
              <a:t>reposar</a:t>
            </a:r>
            <a:r>
              <a:rPr lang="en-US" dirty="0" smtClean="0"/>
              <a:t> de un </a:t>
            </a:r>
            <a:r>
              <a:rPr lang="en-US" dirty="0" err="1" smtClean="0"/>
              <a:t>ataúd</a:t>
            </a:r>
            <a:r>
              <a:rPr lang="en-US" dirty="0" smtClean="0"/>
              <a:t> en la </a:t>
            </a:r>
            <a:r>
              <a:rPr lang="en-US" dirty="0" err="1" smtClean="0"/>
              <a:t>tierra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Cómo</a:t>
            </a:r>
            <a:r>
              <a:rPr lang="en-US" dirty="0" smtClean="0"/>
              <a:t> </a:t>
            </a:r>
            <a:r>
              <a:rPr lang="en-US" dirty="0" err="1" smtClean="0"/>
              <a:t>interpreta</a:t>
            </a:r>
            <a:r>
              <a:rPr lang="en-US" dirty="0" smtClean="0"/>
              <a:t> </a:t>
            </a:r>
            <a:r>
              <a:rPr lang="en-US" dirty="0" err="1" smtClean="0"/>
              <a:t>Ud</a:t>
            </a:r>
            <a:r>
              <a:rPr lang="en-US" dirty="0" smtClean="0"/>
              <a:t>. los dos </a:t>
            </a:r>
            <a:r>
              <a:rPr lang="en-US" dirty="0" err="1" smtClean="0"/>
              <a:t>últimos</a:t>
            </a:r>
            <a:r>
              <a:rPr lang="en-US" dirty="0" smtClean="0"/>
              <a:t> versos?  ¿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“</a:t>
            </a:r>
            <a:r>
              <a:rPr lang="en-US" dirty="0" err="1" smtClean="0"/>
              <a:t>solitario</a:t>
            </a:r>
            <a:r>
              <a:rPr lang="en-US" dirty="0" smtClean="0"/>
              <a:t>” , “</a:t>
            </a:r>
            <a:r>
              <a:rPr lang="en-US" dirty="0" err="1" smtClean="0"/>
              <a:t>borrable</a:t>
            </a:r>
            <a:r>
              <a:rPr lang="en-US" dirty="0" smtClean="0"/>
              <a:t>”, y “</a:t>
            </a:r>
            <a:r>
              <a:rPr lang="en-US" dirty="0" err="1" smtClean="0"/>
              <a:t>dispersable</a:t>
            </a:r>
            <a:r>
              <a:rPr lang="en-US" dirty="0" smtClean="0"/>
              <a:t>”?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XXIX de </a:t>
            </a:r>
            <a:r>
              <a:rPr lang="es-ES" i="1" smtClean="0"/>
              <a:t>Del camino</a:t>
            </a:r>
            <a:endParaRPr lang="es-E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581400" cy="25908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s-ES" sz="1600" smtClean="0"/>
              <a:t>Arde en tus ojos un misterio, virgen </a:t>
            </a:r>
          </a:p>
          <a:p>
            <a:pPr>
              <a:buNone/>
            </a:pPr>
            <a:r>
              <a:rPr lang="es-ES" sz="1600" smtClean="0"/>
              <a:t>esquiva y compañera. </a:t>
            </a:r>
          </a:p>
          <a:p>
            <a:pPr>
              <a:buNone/>
            </a:pPr>
            <a:r>
              <a:rPr lang="es-ES" sz="1600" smtClean="0"/>
              <a:t>No sé si es odio o es amor la lumbre </a:t>
            </a:r>
          </a:p>
          <a:p>
            <a:pPr>
              <a:buNone/>
            </a:pPr>
            <a:r>
              <a:rPr lang="es-ES" sz="1600" smtClean="0"/>
              <a:t>inagotable de tu </a:t>
            </a:r>
            <a:r>
              <a:rPr lang="es-ES" sz="1600" smtClean="0">
                <a:hlinkClick r:id="rId2" action="ppaction://hlinksldjump"/>
              </a:rPr>
              <a:t>aljaba </a:t>
            </a:r>
            <a:r>
              <a:rPr lang="es-ES" sz="1600" smtClean="0"/>
              <a:t>negra. </a:t>
            </a:r>
          </a:p>
          <a:p>
            <a:pPr>
              <a:buNone/>
            </a:pPr>
            <a:r>
              <a:rPr lang="es-ES" sz="1600" smtClean="0"/>
              <a:t>Conmigo irás mientras proyecte sombra </a:t>
            </a:r>
          </a:p>
          <a:p>
            <a:pPr>
              <a:buNone/>
            </a:pPr>
            <a:r>
              <a:rPr lang="es-ES" sz="1600" smtClean="0"/>
              <a:t>mi cuerpo y quede a mi sandalia arena. </a:t>
            </a:r>
          </a:p>
          <a:p>
            <a:pPr>
              <a:buNone/>
            </a:pPr>
            <a:r>
              <a:rPr lang="es-ES" sz="1600" smtClean="0"/>
              <a:t>—¿Eres la sed o el agua en mi camino? </a:t>
            </a:r>
          </a:p>
          <a:p>
            <a:pPr>
              <a:buNone/>
            </a:pPr>
            <a:r>
              <a:rPr lang="es-ES" sz="1600" smtClean="0"/>
              <a:t>Dime, virgen esquiva y compañera.</a:t>
            </a:r>
            <a:endParaRPr lang="es-ES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600200" y="4724400"/>
            <a:ext cx="1548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C00000"/>
                </a:solidFill>
              </a:rPr>
              <a:t>p</a:t>
            </a:r>
            <a:r>
              <a:rPr lang="en-US" dirty="0" err="1" smtClean="0">
                <a:solidFill>
                  <a:srgbClr val="C00000"/>
                </a:solidFill>
              </a:rPr>
              <a:t>upila</a:t>
            </a:r>
            <a:r>
              <a:rPr lang="en-US" dirty="0" smtClean="0">
                <a:solidFill>
                  <a:srgbClr val="C00000"/>
                </a:solidFill>
              </a:rPr>
              <a:t> = </a:t>
            </a:r>
            <a:r>
              <a:rPr lang="en-US" dirty="0" err="1" smtClean="0">
                <a:solidFill>
                  <a:srgbClr val="C00000"/>
                </a:solidFill>
              </a:rPr>
              <a:t>aljaba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44958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495800"/>
            <a:ext cx="13620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267200" y="1600200"/>
            <a:ext cx="38862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Dónde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la </a:t>
            </a:r>
            <a:r>
              <a:rPr lang="en-US" dirty="0" err="1" smtClean="0"/>
              <a:t>voz</a:t>
            </a:r>
            <a:r>
              <a:rPr lang="en-US" dirty="0" smtClean="0"/>
              <a:t> </a:t>
            </a:r>
            <a:r>
              <a:rPr lang="en-US" dirty="0" err="1" smtClean="0"/>
              <a:t>poética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Cómo</a:t>
            </a:r>
            <a:r>
              <a:rPr lang="en-US" dirty="0" smtClean="0"/>
              <a:t> </a:t>
            </a:r>
            <a:r>
              <a:rPr lang="en-US" dirty="0" err="1" smtClean="0"/>
              <a:t>describirá</a:t>
            </a:r>
            <a:r>
              <a:rPr lang="en-US" dirty="0" smtClean="0"/>
              <a:t> </a:t>
            </a:r>
            <a:r>
              <a:rPr lang="en-US" dirty="0" err="1" smtClean="0"/>
              <a:t>Ud</a:t>
            </a:r>
            <a:r>
              <a:rPr lang="en-US" dirty="0" smtClean="0"/>
              <a:t>.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estado</a:t>
            </a:r>
            <a:r>
              <a:rPr lang="en-US" dirty="0" smtClean="0"/>
              <a:t> </a:t>
            </a:r>
            <a:r>
              <a:rPr lang="en-US" dirty="0" err="1" smtClean="0"/>
              <a:t>emocional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emplea</a:t>
            </a:r>
            <a:r>
              <a:rPr lang="en-US" dirty="0" smtClean="0"/>
              <a:t> la </a:t>
            </a:r>
            <a:r>
              <a:rPr lang="en-US" dirty="0" err="1" smtClean="0"/>
              <a:t>palabra</a:t>
            </a:r>
            <a:r>
              <a:rPr lang="en-US" dirty="0" smtClean="0"/>
              <a:t> “</a:t>
            </a:r>
            <a:r>
              <a:rPr lang="en-US" dirty="0" err="1" smtClean="0"/>
              <a:t>virgen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¿Es </a:t>
            </a:r>
            <a:r>
              <a:rPr lang="en-US" dirty="0" err="1" smtClean="0"/>
              <a:t>posible</a:t>
            </a:r>
            <a:r>
              <a:rPr lang="en-US" dirty="0" smtClean="0"/>
              <a:t> ser “</a:t>
            </a:r>
            <a:r>
              <a:rPr lang="en-US" dirty="0" err="1" smtClean="0"/>
              <a:t>esquiva</a:t>
            </a:r>
            <a:r>
              <a:rPr lang="en-US" dirty="0" smtClean="0"/>
              <a:t>” y “</a:t>
            </a:r>
            <a:r>
              <a:rPr lang="en-US" dirty="0" err="1" smtClean="0"/>
              <a:t>compañera</a:t>
            </a:r>
            <a:r>
              <a:rPr lang="en-US" dirty="0" smtClean="0"/>
              <a:t>” a la </a:t>
            </a:r>
            <a:r>
              <a:rPr lang="en-US" dirty="0" err="1" smtClean="0"/>
              <a:t>vez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Cómo</a:t>
            </a:r>
            <a:r>
              <a:rPr lang="en-US" dirty="0" smtClean="0"/>
              <a:t> </a:t>
            </a:r>
            <a:r>
              <a:rPr lang="en-US" dirty="0" err="1" smtClean="0"/>
              <a:t>explica</a:t>
            </a:r>
            <a:r>
              <a:rPr lang="en-US" dirty="0" smtClean="0"/>
              <a:t> </a:t>
            </a:r>
            <a:r>
              <a:rPr lang="en-US" dirty="0" err="1" smtClean="0"/>
              <a:t>Ud</a:t>
            </a:r>
            <a:r>
              <a:rPr lang="en-US" dirty="0" smtClean="0"/>
              <a:t>.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selección</a:t>
            </a:r>
            <a:r>
              <a:rPr lang="en-US" dirty="0" smtClean="0"/>
              <a:t> de </a:t>
            </a:r>
            <a:r>
              <a:rPr lang="en-US" dirty="0" err="1" smtClean="0"/>
              <a:t>metáforas</a:t>
            </a:r>
            <a:r>
              <a:rPr lang="en-US" dirty="0" smtClean="0"/>
              <a:t>?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rot="5400000" flipH="1" flipV="1">
            <a:off x="1409700" y="3467100"/>
            <a:ext cx="19050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XXXIV de </a:t>
            </a:r>
            <a:r>
              <a:rPr lang="es-ES" i="1" smtClean="0"/>
              <a:t>Del camino</a:t>
            </a:r>
            <a:endParaRPr lang="es-E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276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s-ES" smtClean="0"/>
              <a:t>Me </a:t>
            </a:r>
            <a:r>
              <a:rPr lang="es-ES" smtClean="0">
                <a:solidFill>
                  <a:srgbClr val="C00000"/>
                </a:solidFill>
              </a:rPr>
              <a:t>dijo un </a:t>
            </a:r>
            <a:r>
              <a:rPr lang="es-ES" smtClean="0">
                <a:solidFill>
                  <a:srgbClr val="C00000"/>
                </a:solidFill>
                <a:hlinkClick r:id="rId2" action="ppaction://hlinksldjump"/>
              </a:rPr>
              <a:t>alba </a:t>
            </a:r>
            <a:r>
              <a:rPr lang="es-ES" smtClean="0"/>
              <a:t>de la primavera: </a:t>
            </a:r>
          </a:p>
          <a:p>
            <a:pPr>
              <a:buNone/>
            </a:pPr>
            <a:r>
              <a:rPr lang="es-ES" smtClean="0"/>
              <a:t>Yo florecí en tu corazón sombrío </a:t>
            </a:r>
          </a:p>
          <a:p>
            <a:pPr>
              <a:buNone/>
            </a:pPr>
            <a:r>
              <a:rPr lang="es-ES" smtClean="0"/>
              <a:t>ha muchos años, caminante viejo </a:t>
            </a:r>
          </a:p>
          <a:p>
            <a:pPr>
              <a:buNone/>
            </a:pPr>
            <a:r>
              <a:rPr lang="es-ES" smtClean="0"/>
              <a:t>que no cortas las flores del camino. </a:t>
            </a:r>
          </a:p>
          <a:p>
            <a:pPr>
              <a:buNone/>
            </a:pPr>
            <a:endParaRPr lang="es-ES" smtClean="0"/>
          </a:p>
          <a:p>
            <a:pPr>
              <a:buNone/>
            </a:pPr>
            <a:r>
              <a:rPr lang="es-ES" smtClean="0"/>
              <a:t>Tu corazón de sombra, ¿acaso guarda </a:t>
            </a:r>
          </a:p>
          <a:p>
            <a:pPr>
              <a:buNone/>
            </a:pPr>
            <a:r>
              <a:rPr lang="es-ES" smtClean="0"/>
              <a:t>el viejo aroma de mis viejos lirios? </a:t>
            </a:r>
          </a:p>
          <a:p>
            <a:pPr>
              <a:buNone/>
            </a:pPr>
            <a:r>
              <a:rPr lang="es-ES" smtClean="0"/>
              <a:t>¿Perfuman aún mis rosas la alba frente </a:t>
            </a:r>
          </a:p>
          <a:p>
            <a:pPr>
              <a:buNone/>
            </a:pPr>
            <a:r>
              <a:rPr lang="es-ES" smtClean="0"/>
              <a:t>del </a:t>
            </a:r>
            <a:r>
              <a:rPr lang="es-ES" smtClean="0">
                <a:hlinkClick r:id="rId2" action="ppaction://hlinksldjump"/>
              </a:rPr>
              <a:t>hada </a:t>
            </a:r>
            <a:r>
              <a:rPr lang="es-ES" smtClean="0"/>
              <a:t>de tu sueño adamantino?</a:t>
            </a:r>
          </a:p>
          <a:p>
            <a:pPr>
              <a:buNone/>
            </a:pPr>
            <a:endParaRPr lang="es-ES" smtClean="0"/>
          </a:p>
          <a:p>
            <a:pPr>
              <a:buNone/>
            </a:pPr>
            <a:r>
              <a:rPr lang="es-ES" smtClean="0"/>
              <a:t>Respondí a la mañana: </a:t>
            </a:r>
          </a:p>
          <a:p>
            <a:pPr>
              <a:buNone/>
            </a:pPr>
            <a:r>
              <a:rPr lang="es-ES" smtClean="0"/>
              <a:t>Sólo tienen cristal los sueños míos. </a:t>
            </a:r>
          </a:p>
          <a:p>
            <a:pPr>
              <a:buNone/>
            </a:pPr>
            <a:r>
              <a:rPr lang="es-ES" smtClean="0"/>
              <a:t>Yo no conozco el hada de mis sueños; </a:t>
            </a:r>
          </a:p>
          <a:p>
            <a:pPr>
              <a:buNone/>
            </a:pPr>
            <a:r>
              <a:rPr lang="es-ES" smtClean="0"/>
              <a:t>ni sé si está mi corazón florido. </a:t>
            </a:r>
          </a:p>
          <a:p>
            <a:pPr>
              <a:buNone/>
            </a:pPr>
            <a:endParaRPr lang="es-ES" smtClean="0"/>
          </a:p>
          <a:p>
            <a:pPr>
              <a:buNone/>
            </a:pPr>
            <a:r>
              <a:rPr lang="es-ES" smtClean="0"/>
              <a:t>- Pero si aguardas la mañana pura </a:t>
            </a:r>
          </a:p>
          <a:p>
            <a:pPr>
              <a:buNone/>
            </a:pPr>
            <a:r>
              <a:rPr lang="es-ES" smtClean="0"/>
              <a:t>que ha de romper el vaso cristalino, </a:t>
            </a:r>
          </a:p>
          <a:p>
            <a:pPr>
              <a:buNone/>
            </a:pPr>
            <a:r>
              <a:rPr lang="es-ES" smtClean="0"/>
              <a:t>quizás el hada te dará tus rosas, </a:t>
            </a:r>
          </a:p>
          <a:p>
            <a:pPr>
              <a:buNone/>
            </a:pPr>
            <a:r>
              <a:rPr lang="es-ES" smtClean="0"/>
              <a:t>mi corazón tus lirios.</a:t>
            </a:r>
          </a:p>
          <a:p>
            <a:pPr>
              <a:buNone/>
            </a:pPr>
            <a:endParaRPr lang="es-ES" dirty="0"/>
          </a:p>
        </p:txBody>
      </p:sp>
      <p:cxnSp>
        <p:nvCxnSpPr>
          <p:cNvPr id="5" name="Elbow Connector 4"/>
          <p:cNvCxnSpPr/>
          <p:nvPr/>
        </p:nvCxnSpPr>
        <p:spPr>
          <a:xfrm>
            <a:off x="838200" y="1828800"/>
            <a:ext cx="4495800" cy="2286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410200" y="1905000"/>
            <a:ext cx="1608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personificación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419600" y="2590800"/>
            <a:ext cx="4038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Quién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el “</a:t>
            </a:r>
            <a:r>
              <a:rPr lang="en-US" dirty="0" err="1" smtClean="0"/>
              <a:t>yo</a:t>
            </a:r>
            <a:r>
              <a:rPr lang="en-US" dirty="0" smtClean="0"/>
              <a:t>” de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poema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Y, ¿</a:t>
            </a:r>
            <a:r>
              <a:rPr lang="en-US" dirty="0" err="1" smtClean="0"/>
              <a:t>quién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el “</a:t>
            </a:r>
            <a:r>
              <a:rPr lang="en-US" dirty="0" err="1" smtClean="0"/>
              <a:t>caminante</a:t>
            </a:r>
            <a:r>
              <a:rPr lang="en-US" dirty="0" smtClean="0"/>
              <a:t> </a:t>
            </a:r>
            <a:r>
              <a:rPr lang="en-US" dirty="0" err="1" smtClean="0"/>
              <a:t>viejo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qué</a:t>
            </a:r>
            <a:r>
              <a:rPr lang="en-US" dirty="0" smtClean="0"/>
              <a:t> no se </a:t>
            </a:r>
            <a:r>
              <a:rPr lang="en-US" dirty="0" err="1" smtClean="0"/>
              <a:t>debe</a:t>
            </a:r>
            <a:r>
              <a:rPr lang="en-US" dirty="0" smtClean="0"/>
              <a:t> </a:t>
            </a:r>
            <a:r>
              <a:rPr lang="en-US" dirty="0" err="1" smtClean="0"/>
              <a:t>cortar</a:t>
            </a:r>
            <a:r>
              <a:rPr lang="en-US" dirty="0" smtClean="0"/>
              <a:t>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flores</a:t>
            </a:r>
            <a:r>
              <a:rPr lang="en-US" dirty="0" smtClean="0"/>
              <a:t> del </a:t>
            </a:r>
            <a:r>
              <a:rPr lang="en-US" dirty="0" err="1" smtClean="0"/>
              <a:t>camino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significa</a:t>
            </a:r>
            <a:r>
              <a:rPr lang="en-US" dirty="0" smtClean="0"/>
              <a:t> la </a:t>
            </a:r>
            <a:r>
              <a:rPr lang="en-US" dirty="0" err="1" smtClean="0"/>
              <a:t>metáfora</a:t>
            </a:r>
            <a:r>
              <a:rPr lang="en-US" dirty="0" smtClean="0"/>
              <a:t> “</a:t>
            </a:r>
            <a:r>
              <a:rPr lang="en-US" dirty="0" err="1" smtClean="0"/>
              <a:t>sueño</a:t>
            </a:r>
            <a:r>
              <a:rPr lang="en-US" dirty="0" smtClean="0"/>
              <a:t> </a:t>
            </a:r>
            <a:r>
              <a:rPr lang="en-US" dirty="0" err="1" smtClean="0"/>
              <a:t>adamantino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significa</a:t>
            </a:r>
            <a:r>
              <a:rPr lang="en-US" dirty="0" smtClean="0"/>
              <a:t> la </a:t>
            </a:r>
            <a:r>
              <a:rPr lang="en-US" dirty="0" err="1" smtClean="0"/>
              <a:t>metáfora</a:t>
            </a:r>
            <a:r>
              <a:rPr lang="en-US" dirty="0" smtClean="0"/>
              <a:t> “</a:t>
            </a:r>
            <a:r>
              <a:rPr lang="en-US" dirty="0" err="1" smtClean="0"/>
              <a:t>corazón</a:t>
            </a:r>
            <a:r>
              <a:rPr lang="en-US" dirty="0" smtClean="0"/>
              <a:t> </a:t>
            </a:r>
            <a:r>
              <a:rPr lang="en-US" dirty="0" err="1" smtClean="0"/>
              <a:t>florido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Cómo</a:t>
            </a:r>
            <a:r>
              <a:rPr lang="en-US" dirty="0" smtClean="0"/>
              <a:t> </a:t>
            </a:r>
            <a:r>
              <a:rPr lang="en-US" dirty="0" err="1" smtClean="0"/>
              <a:t>pueden</a:t>
            </a:r>
            <a:r>
              <a:rPr lang="en-US" dirty="0" smtClean="0"/>
              <a:t> </a:t>
            </a:r>
            <a:r>
              <a:rPr lang="en-US" dirty="0" err="1" smtClean="0"/>
              <a:t>llegar</a:t>
            </a:r>
            <a:r>
              <a:rPr lang="en-US" dirty="0" smtClean="0"/>
              <a:t> a </a:t>
            </a:r>
            <a:r>
              <a:rPr lang="en-US" dirty="0" err="1" smtClean="0"/>
              <a:t>crecer</a:t>
            </a:r>
            <a:r>
              <a:rPr lang="en-US" dirty="0" smtClean="0"/>
              <a:t> “</a:t>
            </a:r>
            <a:r>
              <a:rPr lang="en-US" dirty="0" err="1" smtClean="0"/>
              <a:t>flores</a:t>
            </a:r>
            <a:r>
              <a:rPr lang="en-US" dirty="0" smtClean="0"/>
              <a:t>” en el “</a:t>
            </a:r>
            <a:r>
              <a:rPr lang="en-US" dirty="0" err="1" smtClean="0"/>
              <a:t>sueño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XLII de </a:t>
            </a:r>
            <a:r>
              <a:rPr lang="es-ES" i="1" smtClean="0"/>
              <a:t>Canciones</a:t>
            </a:r>
            <a:endParaRPr lang="es-E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3124200" cy="5562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s-ES" sz="1100" smtClean="0"/>
              <a:t>La vida hoy tiene ritmo </a:t>
            </a:r>
          </a:p>
          <a:p>
            <a:pPr>
              <a:buNone/>
            </a:pPr>
            <a:r>
              <a:rPr lang="es-ES" sz="1100" smtClean="0"/>
              <a:t>de ondas que pasan, </a:t>
            </a:r>
          </a:p>
          <a:p>
            <a:pPr>
              <a:buNone/>
            </a:pPr>
            <a:r>
              <a:rPr lang="es-ES" sz="1100" smtClean="0"/>
              <a:t>de olitas temblorosas</a:t>
            </a:r>
          </a:p>
          <a:p>
            <a:pPr>
              <a:buNone/>
            </a:pPr>
            <a:r>
              <a:rPr lang="es-ES" sz="1100" smtClean="0"/>
              <a:t>que fluyen y se alcanzan. </a:t>
            </a:r>
          </a:p>
          <a:p>
            <a:pPr>
              <a:buNone/>
            </a:pPr>
            <a:endParaRPr lang="es-ES" sz="1100" smtClean="0"/>
          </a:p>
          <a:p>
            <a:pPr>
              <a:buNone/>
            </a:pPr>
            <a:r>
              <a:rPr lang="es-ES" sz="1100" smtClean="0"/>
              <a:t>La vida hoy tiene el ritmo de los ríos, </a:t>
            </a:r>
          </a:p>
          <a:p>
            <a:pPr>
              <a:buNone/>
            </a:pPr>
            <a:r>
              <a:rPr lang="es-ES" sz="1100" smtClean="0">
                <a:solidFill>
                  <a:srgbClr val="C00000"/>
                </a:solidFill>
              </a:rPr>
              <a:t>la risa de las aguas </a:t>
            </a:r>
          </a:p>
          <a:p>
            <a:pPr>
              <a:buNone/>
            </a:pPr>
            <a:r>
              <a:rPr lang="es-ES" sz="1100" smtClean="0"/>
              <a:t>que entre los verdes </a:t>
            </a:r>
            <a:r>
              <a:rPr lang="es-ES" sz="1100" smtClean="0">
                <a:hlinkClick r:id="rId2" action="ppaction://hlinksldjump"/>
              </a:rPr>
              <a:t>junquerales </a:t>
            </a:r>
            <a:r>
              <a:rPr lang="es-ES" sz="1100" smtClean="0"/>
              <a:t>corren, </a:t>
            </a:r>
          </a:p>
          <a:p>
            <a:pPr>
              <a:buNone/>
            </a:pPr>
            <a:r>
              <a:rPr lang="es-ES" sz="1100" smtClean="0"/>
              <a:t>y entre las verdes cañas. </a:t>
            </a:r>
          </a:p>
          <a:p>
            <a:pPr>
              <a:buNone/>
            </a:pPr>
            <a:endParaRPr lang="es-ES" sz="1100" smtClean="0"/>
          </a:p>
          <a:p>
            <a:pPr>
              <a:buNone/>
            </a:pPr>
            <a:r>
              <a:rPr lang="es-ES" sz="1100" smtClean="0"/>
              <a:t>Sueño florido lleva el manso viento; </a:t>
            </a:r>
          </a:p>
          <a:p>
            <a:pPr>
              <a:buNone/>
            </a:pPr>
            <a:r>
              <a:rPr lang="es-ES" sz="1100" smtClean="0">
                <a:solidFill>
                  <a:srgbClr val="C00000"/>
                </a:solidFill>
              </a:rPr>
              <a:t>bulle la savia joven en las nuevas ramas</a:t>
            </a:r>
            <a:r>
              <a:rPr lang="es-ES" sz="1100" smtClean="0"/>
              <a:t>; </a:t>
            </a:r>
          </a:p>
          <a:p>
            <a:pPr>
              <a:buNone/>
            </a:pPr>
            <a:r>
              <a:rPr lang="es-ES" sz="1100" smtClean="0"/>
              <a:t>tiemblan alas y frondas, </a:t>
            </a:r>
          </a:p>
          <a:p>
            <a:pPr>
              <a:buNone/>
            </a:pPr>
            <a:r>
              <a:rPr lang="es-ES" sz="1100" smtClean="0"/>
              <a:t>y la mirada sagital del águila </a:t>
            </a:r>
          </a:p>
          <a:p>
            <a:pPr>
              <a:buNone/>
            </a:pPr>
            <a:r>
              <a:rPr lang="es-ES" sz="1100" smtClean="0"/>
              <a:t>no encuentra presa... Treme el campo en sueños,</a:t>
            </a:r>
          </a:p>
          <a:p>
            <a:pPr>
              <a:buNone/>
            </a:pPr>
            <a:r>
              <a:rPr lang="es-ES" sz="1100" smtClean="0"/>
              <a:t>vibra el sol como un arpa. </a:t>
            </a:r>
          </a:p>
          <a:p>
            <a:pPr>
              <a:buNone/>
            </a:pPr>
            <a:endParaRPr lang="es-ES" sz="1100" smtClean="0"/>
          </a:p>
          <a:p>
            <a:pPr>
              <a:buNone/>
            </a:pPr>
            <a:r>
              <a:rPr lang="es-ES" sz="1100" smtClean="0"/>
              <a:t>¡Fugitiva ilusión de ojos guerreros, </a:t>
            </a:r>
          </a:p>
          <a:p>
            <a:pPr>
              <a:buNone/>
            </a:pPr>
            <a:r>
              <a:rPr lang="es-ES" sz="1100" smtClean="0"/>
              <a:t>que por las selvas pasas </a:t>
            </a:r>
          </a:p>
          <a:p>
            <a:pPr>
              <a:buNone/>
            </a:pPr>
            <a:r>
              <a:rPr lang="es-ES" sz="1100" smtClean="0"/>
              <a:t>a la hora del cenit: tiemble en mi pecho </a:t>
            </a:r>
          </a:p>
          <a:p>
            <a:pPr>
              <a:buNone/>
            </a:pPr>
            <a:r>
              <a:rPr lang="es-ES" sz="1100" smtClean="0"/>
              <a:t>el oro de tu aljaba! </a:t>
            </a:r>
          </a:p>
          <a:p>
            <a:pPr>
              <a:buNone/>
            </a:pPr>
            <a:endParaRPr lang="es-ES" sz="1100" smtClean="0"/>
          </a:p>
          <a:p>
            <a:pPr>
              <a:buNone/>
            </a:pPr>
            <a:r>
              <a:rPr lang="es-ES" sz="1100" smtClean="0"/>
              <a:t>En tus labios florece la alegría </a:t>
            </a:r>
          </a:p>
          <a:p>
            <a:pPr>
              <a:buNone/>
            </a:pPr>
            <a:r>
              <a:rPr lang="es-ES" sz="1100" smtClean="0"/>
              <a:t>de los campos en flor; tu </a:t>
            </a:r>
            <a:r>
              <a:rPr lang="es-ES" sz="1100" smtClean="0">
                <a:hlinkClick r:id="rId2" action="ppaction://hlinksldjump"/>
              </a:rPr>
              <a:t>veste </a:t>
            </a:r>
            <a:r>
              <a:rPr lang="es-ES" sz="1100" smtClean="0"/>
              <a:t>alada </a:t>
            </a:r>
          </a:p>
          <a:p>
            <a:pPr>
              <a:buNone/>
            </a:pPr>
            <a:r>
              <a:rPr lang="es-ES" sz="1100" smtClean="0"/>
              <a:t>aroman las primeras </a:t>
            </a:r>
            <a:r>
              <a:rPr lang="es-ES" sz="1100" u="sng" smtClean="0"/>
              <a:t>velloritas</a:t>
            </a:r>
            <a:r>
              <a:rPr lang="es-ES" sz="1100" smtClean="0"/>
              <a:t>, </a:t>
            </a:r>
          </a:p>
          <a:p>
            <a:pPr>
              <a:buNone/>
            </a:pPr>
            <a:r>
              <a:rPr lang="es-ES" sz="1100" smtClean="0"/>
              <a:t>las violetas perfuman tus sandalias.</a:t>
            </a:r>
            <a:endParaRPr lang="es-ES" sz="11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91200" y="1143000"/>
            <a:ext cx="3124200" cy="2438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Yo he seguido tus pasos en el viejo bosque,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>
                <a:hlinkClick r:id="rId2" action="ppaction://hlinksldjump"/>
              </a:rPr>
              <a:t>arrebatados </a:t>
            </a:r>
            <a:r>
              <a:rPr lang="es-ES" sz="1100" dirty="0"/>
              <a:t>tras la </a:t>
            </a:r>
            <a:r>
              <a:rPr lang="es-ES" sz="1100" u="sng" dirty="0"/>
              <a:t>corza</a:t>
            </a:r>
            <a:r>
              <a:rPr lang="es-ES" sz="1100" dirty="0"/>
              <a:t> rápida,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y los ágiles músculos rosados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de tus piernas silvestres entre verdes ramas. </a:t>
            </a:r>
          </a:p>
          <a:p>
            <a:pPr marL="342900" lvl="0" indent="-342900">
              <a:spcBef>
                <a:spcPct val="20000"/>
              </a:spcBef>
            </a:pPr>
            <a:endParaRPr lang="es-ES" sz="1100" dirty="0" smtClean="0"/>
          </a:p>
          <a:p>
            <a:pPr marL="342900" lvl="0" indent="-342900">
              <a:spcBef>
                <a:spcPct val="20000"/>
              </a:spcBef>
            </a:pPr>
            <a:r>
              <a:rPr lang="es-ES" sz="1100" dirty="0" smtClean="0"/>
              <a:t>¡</a:t>
            </a:r>
            <a:r>
              <a:rPr lang="es-ES" sz="1100" dirty="0"/>
              <a:t>Pasajera ilusión de ojos guerreros,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que por las selvas pasas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cuando la tierra reverdece y ríen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los ríos en las cañas!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¡Tiemble en mi pecho el oro </a:t>
            </a:r>
          </a:p>
          <a:p>
            <a:pPr marL="342900" lvl="0" indent="-342900">
              <a:spcBef>
                <a:spcPct val="20000"/>
              </a:spcBef>
            </a:pPr>
            <a:r>
              <a:rPr lang="es-ES" sz="1100" dirty="0"/>
              <a:t>que llevas en tu aljaba!</a:t>
            </a: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1219200"/>
            <a:ext cx="1447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Straight Arrow Connector 6"/>
          <p:cNvCxnSpPr/>
          <p:nvPr/>
        </p:nvCxnSpPr>
        <p:spPr>
          <a:xfrm rot="10800000" flipV="1">
            <a:off x="1905000" y="1981200"/>
            <a:ext cx="18288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38600" y="5257800"/>
            <a:ext cx="398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significa</a:t>
            </a:r>
            <a:r>
              <a:rPr lang="en-US" dirty="0" smtClean="0"/>
              <a:t> “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mirada</a:t>
            </a:r>
            <a:r>
              <a:rPr lang="en-US" dirty="0" smtClean="0"/>
              <a:t> </a:t>
            </a:r>
            <a:r>
              <a:rPr lang="en-US" dirty="0" err="1" smtClean="0"/>
              <a:t>sagital</a:t>
            </a:r>
            <a:r>
              <a:rPr lang="en-US" dirty="0" smtClean="0"/>
              <a:t>”?</a:t>
            </a:r>
          </a:p>
          <a:p>
            <a:r>
              <a:rPr lang="en-US" dirty="0" smtClean="0"/>
              <a:t>¿El </a:t>
            </a:r>
            <a:r>
              <a:rPr lang="en-US" dirty="0" err="1" smtClean="0"/>
              <a:t>águila</a:t>
            </a:r>
            <a:r>
              <a:rPr lang="en-US" dirty="0" smtClean="0"/>
              <a:t> </a:t>
            </a:r>
            <a:r>
              <a:rPr lang="en-US" dirty="0" err="1" smtClean="0"/>
              <a:t>tiene</a:t>
            </a:r>
            <a:r>
              <a:rPr lang="en-US" dirty="0" smtClean="0"/>
              <a:t> “</a:t>
            </a:r>
            <a:r>
              <a:rPr lang="en-US" dirty="0" err="1" smtClean="0"/>
              <a:t>labios</a:t>
            </a:r>
            <a:r>
              <a:rPr lang="en-US" dirty="0" smtClean="0"/>
              <a:t>”?</a:t>
            </a:r>
          </a:p>
          <a:p>
            <a:r>
              <a:rPr lang="en-US" dirty="0" smtClean="0"/>
              <a:t>¿A </a:t>
            </a:r>
            <a:r>
              <a:rPr lang="en-US" dirty="0" err="1" smtClean="0"/>
              <a:t>quién</a:t>
            </a:r>
            <a:r>
              <a:rPr lang="en-US" dirty="0" smtClean="0"/>
              <a:t> </a:t>
            </a:r>
            <a:r>
              <a:rPr lang="en-US" dirty="0" err="1" smtClean="0"/>
              <a:t>representa</a:t>
            </a:r>
            <a:r>
              <a:rPr lang="en-US" dirty="0" smtClean="0"/>
              <a:t> el </a:t>
            </a:r>
            <a:r>
              <a:rPr lang="en-US" dirty="0" err="1" smtClean="0"/>
              <a:t>águila</a:t>
            </a:r>
            <a:r>
              <a:rPr lang="en-US" dirty="0" smtClean="0"/>
              <a:t>, </a:t>
            </a:r>
            <a:r>
              <a:rPr lang="en-US" dirty="0" err="1" smtClean="0"/>
              <a:t>entonces</a:t>
            </a:r>
            <a:r>
              <a:rPr lang="en-US" dirty="0" smtClean="0"/>
              <a:t>?</a:t>
            </a:r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2362200"/>
            <a:ext cx="120015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Straight Arrow Connector 10"/>
          <p:cNvCxnSpPr/>
          <p:nvPr/>
        </p:nvCxnSpPr>
        <p:spPr>
          <a:xfrm rot="5400000">
            <a:off x="1790700" y="3848100"/>
            <a:ext cx="2667000" cy="1828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600" y="3810000"/>
            <a:ext cx="13620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Straight Arrow Connector 13"/>
          <p:cNvCxnSpPr/>
          <p:nvPr/>
        </p:nvCxnSpPr>
        <p:spPr>
          <a:xfrm rot="5400000" flipH="1" flipV="1">
            <a:off x="4991100" y="1790700"/>
            <a:ext cx="2362200" cy="1828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LXXXVII de </a:t>
            </a:r>
            <a:r>
              <a:rPr lang="es-ES" i="1" smtClean="0"/>
              <a:t>Galerías</a:t>
            </a:r>
            <a:endParaRPr lang="es-E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3429000" cy="55626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s-ES" sz="1200" smtClean="0"/>
              <a:t>(RENACIMIENTO) </a:t>
            </a:r>
          </a:p>
          <a:p>
            <a:pPr>
              <a:buNone/>
            </a:pPr>
            <a:r>
              <a:rPr lang="es-ES" sz="1200" smtClean="0">
                <a:hlinkClick r:id="rId2" action="ppaction://hlinksldjump"/>
              </a:rPr>
              <a:t>Galería </a:t>
            </a:r>
            <a:r>
              <a:rPr lang="es-ES" sz="1200" smtClean="0"/>
              <a:t>del alma... ¡</a:t>
            </a:r>
            <a:r>
              <a:rPr lang="es-ES" sz="1200" smtClean="0">
                <a:solidFill>
                  <a:srgbClr val="C00000"/>
                </a:solidFill>
              </a:rPr>
              <a:t>El alma niña</a:t>
            </a:r>
            <a:r>
              <a:rPr lang="es-ES" sz="1200" smtClean="0"/>
              <a:t>! </a:t>
            </a:r>
          </a:p>
          <a:p>
            <a:pPr>
              <a:buNone/>
            </a:pPr>
            <a:r>
              <a:rPr lang="es-ES" sz="1200" smtClean="0"/>
              <a:t>Su clara luz risueña; </a:t>
            </a:r>
          </a:p>
          <a:p>
            <a:pPr>
              <a:buNone/>
            </a:pPr>
            <a:r>
              <a:rPr lang="es-ES" sz="1200" smtClean="0"/>
              <a:t>y la pequeña historia, </a:t>
            </a:r>
          </a:p>
          <a:p>
            <a:pPr>
              <a:buNone/>
            </a:pPr>
            <a:r>
              <a:rPr lang="es-ES" sz="1200" smtClean="0"/>
              <a:t>y la alegría de la vida nueva ... </a:t>
            </a:r>
          </a:p>
          <a:p>
            <a:pPr>
              <a:buNone/>
            </a:pPr>
            <a:endParaRPr lang="es-ES" sz="1200" smtClean="0"/>
          </a:p>
          <a:p>
            <a:pPr>
              <a:buNone/>
            </a:pPr>
            <a:r>
              <a:rPr lang="es-ES" sz="1200" smtClean="0"/>
              <a:t>¡Ah, volver a nacer, y andar camino, </a:t>
            </a:r>
          </a:p>
          <a:p>
            <a:pPr>
              <a:buNone/>
            </a:pPr>
            <a:r>
              <a:rPr lang="es-ES" sz="1200" smtClean="0">
                <a:solidFill>
                  <a:srgbClr val="C00000"/>
                </a:solidFill>
              </a:rPr>
              <a:t>ya recobrada la perdida senda</a:t>
            </a:r>
            <a:r>
              <a:rPr lang="es-ES" sz="1200" smtClean="0"/>
              <a:t>! </a:t>
            </a:r>
          </a:p>
          <a:p>
            <a:pPr>
              <a:buNone/>
            </a:pPr>
            <a:endParaRPr lang="es-ES" sz="1200" smtClean="0"/>
          </a:p>
          <a:p>
            <a:pPr>
              <a:buNone/>
            </a:pPr>
            <a:r>
              <a:rPr lang="es-ES" sz="1200" smtClean="0"/>
              <a:t>Y volver a sentir en nuestra mano </a:t>
            </a:r>
          </a:p>
          <a:p>
            <a:pPr>
              <a:buNone/>
            </a:pPr>
            <a:r>
              <a:rPr lang="es-ES" sz="1200" smtClean="0"/>
              <a:t>aquel latido de la mano buena </a:t>
            </a:r>
          </a:p>
          <a:p>
            <a:pPr>
              <a:buNone/>
            </a:pPr>
            <a:r>
              <a:rPr lang="es-ES" sz="1200" smtClean="0"/>
              <a:t>de nuestra madre... Y caminar en sueños</a:t>
            </a:r>
          </a:p>
          <a:p>
            <a:pPr>
              <a:buNone/>
            </a:pPr>
            <a:r>
              <a:rPr lang="es-ES" sz="1200" smtClean="0"/>
              <a:t>por amor de la mano que nos lleva.</a:t>
            </a:r>
          </a:p>
          <a:p>
            <a:pPr>
              <a:buNone/>
            </a:pPr>
            <a:endParaRPr lang="es-ES" sz="1200" smtClean="0"/>
          </a:p>
          <a:p>
            <a:pPr>
              <a:buNone/>
            </a:pPr>
            <a:r>
              <a:rPr lang="es-ES" sz="1200" smtClean="0"/>
              <a:t>*</a:t>
            </a:r>
          </a:p>
          <a:p>
            <a:pPr>
              <a:buNone/>
            </a:pPr>
            <a:endParaRPr lang="es-ES" sz="1200" smtClean="0"/>
          </a:p>
          <a:p>
            <a:pPr>
              <a:buNone/>
            </a:pPr>
            <a:r>
              <a:rPr lang="es-ES" sz="1200" smtClean="0">
                <a:solidFill>
                  <a:srgbClr val="C00000"/>
                </a:solidFill>
              </a:rPr>
              <a:t>En nuestras almas todo </a:t>
            </a:r>
          </a:p>
          <a:p>
            <a:pPr>
              <a:buNone/>
            </a:pPr>
            <a:r>
              <a:rPr lang="es-ES" sz="1200" smtClean="0">
                <a:solidFill>
                  <a:srgbClr val="C00000"/>
                </a:solidFill>
              </a:rPr>
              <a:t>por misteriosa mano se gobierna. </a:t>
            </a:r>
          </a:p>
          <a:p>
            <a:pPr>
              <a:buNone/>
            </a:pPr>
            <a:r>
              <a:rPr lang="es-ES" sz="1200" smtClean="0"/>
              <a:t>Incomprensibles, mudas, </a:t>
            </a:r>
          </a:p>
          <a:p>
            <a:pPr>
              <a:buNone/>
            </a:pPr>
            <a:r>
              <a:rPr lang="es-ES" sz="1200" smtClean="0"/>
              <a:t>nada sabemos de las almas nuestras.</a:t>
            </a:r>
          </a:p>
          <a:p>
            <a:pPr>
              <a:buNone/>
            </a:pPr>
            <a:endParaRPr lang="es-ES" sz="1200" smtClean="0"/>
          </a:p>
          <a:p>
            <a:pPr>
              <a:buNone/>
            </a:pPr>
            <a:r>
              <a:rPr lang="es-ES" sz="1200" smtClean="0"/>
              <a:t>Las más hondas palabras </a:t>
            </a:r>
          </a:p>
          <a:p>
            <a:pPr>
              <a:buNone/>
            </a:pPr>
            <a:r>
              <a:rPr lang="es-ES" sz="1200" smtClean="0"/>
              <a:t>del sabio nos enseñan, </a:t>
            </a:r>
          </a:p>
          <a:p>
            <a:pPr>
              <a:buNone/>
            </a:pPr>
            <a:r>
              <a:rPr lang="es-ES" sz="1200" smtClean="0"/>
              <a:t>lo que el silbar del viento cuando sopla,</a:t>
            </a:r>
          </a:p>
          <a:p>
            <a:pPr>
              <a:buNone/>
            </a:pPr>
            <a:r>
              <a:rPr lang="es-ES" sz="1200" smtClean="0"/>
              <a:t>o el sonar de las aguas cuando ruedan.</a:t>
            </a:r>
            <a:endParaRPr lang="es-ES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1752600"/>
            <a:ext cx="39623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¿De </a:t>
            </a:r>
            <a:r>
              <a:rPr lang="en-US" dirty="0" err="1" smtClean="0"/>
              <a:t>quién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“la </a:t>
            </a:r>
            <a:r>
              <a:rPr lang="en-US" dirty="0" err="1" smtClean="0"/>
              <a:t>mano</a:t>
            </a:r>
            <a:r>
              <a:rPr lang="en-US" dirty="0" smtClean="0"/>
              <a:t> </a:t>
            </a:r>
            <a:r>
              <a:rPr lang="en-US" dirty="0" err="1" smtClean="0"/>
              <a:t>misteriosa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papel</a:t>
            </a:r>
            <a:r>
              <a:rPr lang="en-US" dirty="0" smtClean="0"/>
              <a:t> figural </a:t>
            </a:r>
            <a:r>
              <a:rPr lang="en-US" dirty="0" err="1" smtClean="0"/>
              <a:t>tiene</a:t>
            </a:r>
            <a:r>
              <a:rPr lang="en-US" dirty="0" smtClean="0"/>
              <a:t> la “</a:t>
            </a:r>
            <a:r>
              <a:rPr lang="en-US" dirty="0" err="1" smtClean="0"/>
              <a:t>mano</a:t>
            </a:r>
            <a:r>
              <a:rPr lang="en-US" dirty="0" smtClean="0"/>
              <a:t>” en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poema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comunica</a:t>
            </a:r>
            <a:r>
              <a:rPr lang="en-US" dirty="0" smtClean="0"/>
              <a:t> el “</a:t>
            </a:r>
            <a:r>
              <a:rPr lang="en-US" dirty="0" err="1" smtClean="0"/>
              <a:t>viento</a:t>
            </a:r>
            <a:r>
              <a:rPr lang="en-US" dirty="0" smtClean="0"/>
              <a:t>”?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tienen</a:t>
            </a:r>
            <a:r>
              <a:rPr lang="en-US" dirty="0" smtClean="0"/>
              <a:t> en </a:t>
            </a:r>
            <a:r>
              <a:rPr lang="en-US" dirty="0" err="1" smtClean="0"/>
              <a:t>común</a:t>
            </a:r>
            <a:r>
              <a:rPr lang="en-US" dirty="0" smtClean="0"/>
              <a:t> el </a:t>
            </a:r>
            <a:r>
              <a:rPr lang="en-US" dirty="0" err="1" smtClean="0"/>
              <a:t>sabio</a:t>
            </a:r>
            <a:r>
              <a:rPr lang="en-US" dirty="0" smtClean="0"/>
              <a:t> y el </a:t>
            </a:r>
            <a:r>
              <a:rPr lang="en-US" dirty="0" err="1" smtClean="0"/>
              <a:t>viento</a:t>
            </a:r>
            <a:r>
              <a:rPr lang="en-US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XC de </a:t>
            </a:r>
            <a:r>
              <a:rPr lang="es-ES" i="1" smtClean="0"/>
              <a:t>Galerías</a:t>
            </a:r>
            <a:endParaRPr lang="es-E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4290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s-ES" smtClean="0"/>
              <a:t>Los árboles conservan </a:t>
            </a:r>
          </a:p>
          <a:p>
            <a:pPr>
              <a:buNone/>
            </a:pPr>
            <a:r>
              <a:rPr lang="es-ES" smtClean="0"/>
              <a:t>verdes aun las copas, </a:t>
            </a:r>
          </a:p>
          <a:p>
            <a:pPr>
              <a:buNone/>
            </a:pPr>
            <a:r>
              <a:rPr lang="es-ES" smtClean="0"/>
              <a:t>pero del verde mustio </a:t>
            </a:r>
          </a:p>
          <a:p>
            <a:pPr>
              <a:buNone/>
            </a:pPr>
            <a:r>
              <a:rPr lang="es-ES" smtClean="0"/>
              <a:t>de las marchitas frondas. </a:t>
            </a:r>
          </a:p>
          <a:p>
            <a:pPr>
              <a:buNone/>
            </a:pPr>
            <a:endParaRPr lang="es-ES" smtClean="0"/>
          </a:p>
          <a:p>
            <a:pPr>
              <a:buNone/>
            </a:pPr>
            <a:r>
              <a:rPr lang="es-ES" smtClean="0"/>
              <a:t>El agua de la fuente, </a:t>
            </a:r>
          </a:p>
          <a:p>
            <a:pPr>
              <a:buNone/>
            </a:pPr>
            <a:r>
              <a:rPr lang="es-ES" smtClean="0"/>
              <a:t>sobre la piedra tosca </a:t>
            </a:r>
          </a:p>
          <a:p>
            <a:pPr>
              <a:buNone/>
            </a:pPr>
            <a:r>
              <a:rPr lang="es-ES" smtClean="0"/>
              <a:t>y de verdín cubierta, </a:t>
            </a:r>
          </a:p>
          <a:p>
            <a:pPr>
              <a:buNone/>
            </a:pPr>
            <a:r>
              <a:rPr lang="es-ES" smtClean="0"/>
              <a:t>resbala silenciosa. </a:t>
            </a:r>
          </a:p>
          <a:p>
            <a:pPr>
              <a:buNone/>
            </a:pPr>
            <a:endParaRPr lang="es-ES" smtClean="0"/>
          </a:p>
          <a:p>
            <a:pPr>
              <a:buNone/>
            </a:pPr>
            <a:r>
              <a:rPr lang="es-ES" smtClean="0"/>
              <a:t>Arrastra el viento algunas </a:t>
            </a:r>
          </a:p>
          <a:p>
            <a:pPr>
              <a:buNone/>
            </a:pPr>
            <a:r>
              <a:rPr lang="es-ES" smtClean="0"/>
              <a:t>amarillentas hojas. </a:t>
            </a:r>
          </a:p>
          <a:p>
            <a:pPr>
              <a:buNone/>
            </a:pPr>
            <a:r>
              <a:rPr lang="es-ES" smtClean="0"/>
              <a:t>¡El viento de la tarde </a:t>
            </a:r>
          </a:p>
          <a:p>
            <a:pPr>
              <a:buNone/>
            </a:pPr>
            <a:r>
              <a:rPr lang="es-ES" smtClean="0"/>
              <a:t>sobre la tierra en sombra!</a:t>
            </a:r>
            <a:endParaRPr lang="es-ES" dirty="0"/>
          </a:p>
        </p:txBody>
      </p:sp>
      <p:sp>
        <p:nvSpPr>
          <p:cNvPr id="4" name="TextBox 3"/>
          <p:cNvSpPr txBox="1"/>
          <p:nvPr/>
        </p:nvSpPr>
        <p:spPr>
          <a:xfrm>
            <a:off x="4343400" y="1828800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¿Cree </a:t>
            </a:r>
            <a:r>
              <a:rPr lang="en-US" dirty="0" err="1" smtClean="0"/>
              <a:t>Ud</a:t>
            </a:r>
            <a:r>
              <a:rPr lang="en-US" dirty="0" smtClean="0"/>
              <a:t>.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poema</a:t>
            </a:r>
            <a:r>
              <a:rPr lang="en-US" dirty="0" smtClean="0"/>
              <a:t> </a:t>
            </a:r>
            <a:r>
              <a:rPr lang="en-US" dirty="0" err="1" smtClean="0"/>
              <a:t>consiste</a:t>
            </a:r>
            <a:r>
              <a:rPr lang="en-US" dirty="0" smtClean="0"/>
              <a:t> en </a:t>
            </a:r>
            <a:r>
              <a:rPr lang="en-US" dirty="0" err="1" smtClean="0"/>
              <a:t>sólo</a:t>
            </a:r>
            <a:r>
              <a:rPr lang="en-US" dirty="0" smtClean="0"/>
              <a:t>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descripción</a:t>
            </a:r>
            <a:r>
              <a:rPr lang="en-US" dirty="0" smtClean="0"/>
              <a:t> del </a:t>
            </a:r>
            <a:r>
              <a:rPr lang="en-US" dirty="0" err="1" smtClean="0"/>
              <a:t>entorno</a:t>
            </a:r>
            <a:r>
              <a:rPr lang="en-US" dirty="0" smtClean="0"/>
              <a:t> natural?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CXXI de </a:t>
            </a:r>
            <a:r>
              <a:rPr lang="en-US" i="1" dirty="0" smtClean="0"/>
              <a:t>Campos de </a:t>
            </a:r>
            <a:r>
              <a:rPr lang="en-US" i="1" dirty="0" err="1" smtClean="0"/>
              <a:t>Castilla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43400" cy="45259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s-ES" dirty="0" smtClean="0"/>
              <a:t>Allá, en las tierras altas, </a:t>
            </a:r>
          </a:p>
          <a:p>
            <a:pPr>
              <a:buNone/>
            </a:pPr>
            <a:r>
              <a:rPr lang="es-ES" dirty="0" smtClean="0"/>
              <a:t>por donde traza el Duero </a:t>
            </a:r>
          </a:p>
          <a:p>
            <a:pPr>
              <a:buNone/>
            </a:pPr>
            <a:r>
              <a:rPr lang="es-ES" dirty="0" smtClean="0"/>
              <a:t>su curva de ballesta </a:t>
            </a:r>
          </a:p>
          <a:p>
            <a:pPr>
              <a:buNone/>
            </a:pPr>
            <a:r>
              <a:rPr lang="es-ES" dirty="0" smtClean="0"/>
              <a:t>en torno a Soria, entre plomizos cerros </a:t>
            </a:r>
          </a:p>
          <a:p>
            <a:pPr>
              <a:buNone/>
            </a:pPr>
            <a:r>
              <a:rPr lang="es-ES" dirty="0" smtClean="0"/>
              <a:t>y manchas de </a:t>
            </a:r>
            <a:r>
              <a:rPr lang="es-ES" dirty="0" smtClean="0">
                <a:hlinkClick r:id="rId2" action="ppaction://hlinksldjump"/>
              </a:rPr>
              <a:t>raídos </a:t>
            </a:r>
            <a:r>
              <a:rPr lang="es-ES" u="sng" dirty="0" smtClean="0"/>
              <a:t>encinares</a:t>
            </a:r>
            <a:r>
              <a:rPr lang="es-ES" dirty="0" smtClean="0"/>
              <a:t>, </a:t>
            </a:r>
          </a:p>
          <a:p>
            <a:pPr>
              <a:buNone/>
            </a:pPr>
            <a:r>
              <a:rPr lang="es-ES" dirty="0" smtClean="0"/>
              <a:t>mi corazón está vagando, en sueños...</a:t>
            </a:r>
          </a:p>
          <a:p>
            <a:pPr>
              <a:buNone/>
            </a:pPr>
            <a:r>
              <a:rPr lang="es-ES" dirty="0" smtClean="0"/>
              <a:t>¿No ves, Leonor, los </a:t>
            </a:r>
            <a:r>
              <a:rPr lang="es-ES" u="sng" dirty="0" smtClean="0"/>
              <a:t>álamos</a:t>
            </a:r>
            <a:r>
              <a:rPr lang="es-ES" dirty="0" smtClean="0"/>
              <a:t> del río </a:t>
            </a:r>
          </a:p>
          <a:p>
            <a:pPr>
              <a:buNone/>
            </a:pPr>
            <a:r>
              <a:rPr lang="es-ES" dirty="0" smtClean="0"/>
              <a:t>con sus ramajes </a:t>
            </a:r>
            <a:r>
              <a:rPr lang="es-ES" dirty="0" smtClean="0">
                <a:hlinkClick r:id="rId2" action="ppaction://hlinksldjump"/>
              </a:rPr>
              <a:t>yertos</a:t>
            </a:r>
            <a:r>
              <a:rPr lang="es-ES" dirty="0" smtClean="0"/>
              <a:t>? </a:t>
            </a:r>
          </a:p>
          <a:p>
            <a:pPr>
              <a:buNone/>
            </a:pPr>
            <a:r>
              <a:rPr lang="es-ES" dirty="0" smtClean="0"/>
              <a:t>Mira el </a:t>
            </a:r>
            <a:r>
              <a:rPr lang="es-ES" dirty="0" err="1" smtClean="0"/>
              <a:t>Moncayo</a:t>
            </a:r>
            <a:r>
              <a:rPr lang="es-ES" dirty="0" smtClean="0"/>
              <a:t> azul y blanco; dame </a:t>
            </a:r>
          </a:p>
          <a:p>
            <a:pPr>
              <a:buNone/>
            </a:pPr>
            <a:r>
              <a:rPr lang="es-ES" dirty="0" smtClean="0"/>
              <a:t>tu mano y paseemos. </a:t>
            </a:r>
          </a:p>
          <a:p>
            <a:pPr>
              <a:buNone/>
            </a:pPr>
            <a:r>
              <a:rPr lang="es-ES" dirty="0" smtClean="0"/>
              <a:t>Por estos </a:t>
            </a:r>
            <a:r>
              <a:rPr lang="es-ES" dirty="0" smtClean="0">
                <a:solidFill>
                  <a:srgbClr val="FFFF00"/>
                </a:solidFill>
              </a:rPr>
              <a:t>campos de la tierra mía</a:t>
            </a:r>
            <a:r>
              <a:rPr lang="es-ES" dirty="0" smtClean="0"/>
              <a:t>, </a:t>
            </a:r>
          </a:p>
          <a:p>
            <a:pPr>
              <a:buNone/>
            </a:pPr>
            <a:r>
              <a:rPr lang="es-ES" dirty="0" smtClean="0"/>
              <a:t>bordados de olivares polvorientos, </a:t>
            </a:r>
          </a:p>
          <a:p>
            <a:pPr>
              <a:buNone/>
            </a:pPr>
            <a:r>
              <a:rPr lang="es-ES" dirty="0" smtClean="0">
                <a:solidFill>
                  <a:srgbClr val="FFFF00"/>
                </a:solidFill>
              </a:rPr>
              <a:t>voy caminando s</a:t>
            </a:r>
            <a:r>
              <a:rPr lang="es-ES" dirty="0" smtClean="0"/>
              <a:t>olo, </a:t>
            </a:r>
          </a:p>
          <a:p>
            <a:pPr>
              <a:buNone/>
            </a:pPr>
            <a:r>
              <a:rPr lang="es-ES" dirty="0" smtClean="0"/>
              <a:t>triste, cansado, pensativo y viejo.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676400"/>
            <a:ext cx="15600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Straight Arrow Connector 5"/>
          <p:cNvCxnSpPr/>
          <p:nvPr/>
        </p:nvCxnSpPr>
        <p:spPr>
          <a:xfrm rot="10800000" flipV="1">
            <a:off x="3200400" y="2133600"/>
            <a:ext cx="2057400" cy="762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1800" y="1676400"/>
            <a:ext cx="8953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Straight Arrow Connector 7"/>
          <p:cNvCxnSpPr/>
          <p:nvPr/>
        </p:nvCxnSpPr>
        <p:spPr>
          <a:xfrm rot="10800000" flipV="1">
            <a:off x="2971800" y="2667000"/>
            <a:ext cx="3886200" cy="838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029200" y="3352800"/>
            <a:ext cx="27664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¿</a:t>
            </a:r>
            <a:r>
              <a:rPr lang="en-US" dirty="0" err="1" smtClean="0"/>
              <a:t>Dónde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Leonor?</a:t>
            </a:r>
          </a:p>
          <a:p>
            <a:r>
              <a:rPr lang="en-US" dirty="0" smtClean="0"/>
              <a:t>¿</a:t>
            </a:r>
            <a:r>
              <a:rPr lang="en-US" dirty="0" err="1" smtClean="0"/>
              <a:t>Quién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Leonor?</a:t>
            </a:r>
          </a:p>
          <a:p>
            <a:r>
              <a:rPr lang="en-US" dirty="0" smtClean="0"/>
              <a:t>¿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triste</a:t>
            </a:r>
            <a:r>
              <a:rPr lang="en-US" dirty="0" smtClean="0"/>
              <a:t> y </a:t>
            </a:r>
            <a:r>
              <a:rPr lang="en-US" dirty="0" err="1" smtClean="0"/>
              <a:t>viejo</a:t>
            </a:r>
            <a:r>
              <a:rPr lang="en-US" dirty="0" smtClean="0"/>
              <a:t>?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0" dirty="0" smtClean="0"/>
              <a:t>Vocabulario</a:t>
            </a:r>
            <a:endParaRPr lang="es-E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ES" sz="1100" u="sng" dirty="0" smtClean="0"/>
              <a:t>Adamantino=</a:t>
            </a:r>
            <a:r>
              <a:rPr lang="es-ES" sz="1100" dirty="0" smtClean="0"/>
              <a:t> Diamantino: como de diamante.</a:t>
            </a:r>
            <a:endParaRPr lang="es-ES" sz="1100" u="sng" dirty="0" smtClean="0"/>
          </a:p>
          <a:p>
            <a:r>
              <a:rPr lang="es-ES" sz="1100" u="sng" dirty="0" smtClean="0"/>
              <a:t>Alba=</a:t>
            </a:r>
            <a:r>
              <a:rPr lang="es-ES" sz="1100" dirty="0" smtClean="0"/>
              <a:t> Amanecer, aurora.</a:t>
            </a:r>
            <a:endParaRPr lang="es-ES" sz="1100" u="sng" dirty="0" smtClean="0"/>
          </a:p>
          <a:p>
            <a:r>
              <a:rPr lang="es-ES" sz="1100" u="sng" dirty="0" smtClean="0"/>
              <a:t>Aljaba</a:t>
            </a:r>
            <a:r>
              <a:rPr lang="es-ES" sz="1100" dirty="0" smtClean="0"/>
              <a:t> = Receptáculo que se lleva colgado del hombro, en el que se tienen las flechas para el arco.</a:t>
            </a:r>
            <a:endParaRPr lang="es-ES" sz="1100" noProof="0" dirty="0" smtClean="0"/>
          </a:p>
          <a:p>
            <a:r>
              <a:rPr lang="es-ES" sz="1100" u="sng" noProof="0" dirty="0" smtClean="0"/>
              <a:t>Arrebatado</a:t>
            </a:r>
            <a:r>
              <a:rPr lang="es-ES" sz="1100" noProof="0" dirty="0" smtClean="0"/>
              <a:t>=arrastrado.</a:t>
            </a:r>
            <a:endParaRPr lang="es-ES" sz="1100" u="sng" noProof="0" dirty="0" smtClean="0"/>
          </a:p>
          <a:p>
            <a:r>
              <a:rPr lang="es-ES" sz="1100" u="sng" noProof="0" dirty="0" smtClean="0"/>
              <a:t>Ataúd</a:t>
            </a:r>
            <a:r>
              <a:rPr lang="es-ES" sz="1100" noProof="0" dirty="0" smtClean="0"/>
              <a:t> = Caja, generalmente de madera, donde se pone el cadáver para enterrarlo.</a:t>
            </a:r>
          </a:p>
          <a:p>
            <a:r>
              <a:rPr lang="es-ES" sz="1100" u="sng" noProof="0" dirty="0" smtClean="0"/>
              <a:t>Copla</a:t>
            </a:r>
            <a:r>
              <a:rPr lang="es-ES" sz="1100" noProof="0" dirty="0" smtClean="0"/>
              <a:t>= Composición breve, generalmente de cuatro versos, destinada a ser cantada con alguna música popular.</a:t>
            </a:r>
            <a:endParaRPr lang="es-ES" sz="1100" u="sng" noProof="0" dirty="0" smtClean="0"/>
          </a:p>
          <a:p>
            <a:r>
              <a:rPr lang="es-ES" sz="1100" u="sng" noProof="0" dirty="0" smtClean="0"/>
              <a:t>Devanar</a:t>
            </a:r>
            <a:r>
              <a:rPr lang="es-ES" sz="1100" noProof="0" dirty="0" smtClean="0"/>
              <a:t> =Arrollar un hilo, alambre, etc., en un carrete o bobina o formando un ovillo o madeja.</a:t>
            </a:r>
          </a:p>
          <a:p>
            <a:r>
              <a:rPr lang="es-ES" sz="1100" u="sng" noProof="0" dirty="0" smtClean="0"/>
              <a:t>Estancia</a:t>
            </a:r>
            <a:r>
              <a:rPr lang="es-ES" sz="1100" noProof="0" dirty="0" smtClean="0"/>
              <a:t>= 1) Hecho de estar alguien en cierto sitio. Tiempo que dura. 2) Habitación de una vivienda; se aplica solamente a las grandes y lujosas, por ejemplo de un palacio</a:t>
            </a:r>
          </a:p>
          <a:p>
            <a:r>
              <a:rPr lang="es-ES" sz="1100" u="sng" noProof="0" dirty="0" smtClean="0"/>
              <a:t>Galería</a:t>
            </a:r>
            <a:r>
              <a:rPr lang="es-ES" sz="1100" noProof="0" dirty="0" smtClean="0"/>
              <a:t>=</a:t>
            </a:r>
            <a:r>
              <a:rPr lang="es-ES" sz="1100" dirty="0" smtClean="0"/>
              <a:t> 1) Pasillo abierto al exterior o con vidrieras, a veces con columnas, situado a la altura de la planta baja o de otro piso, en un edificio.</a:t>
            </a:r>
            <a:r>
              <a:rPr lang="es-ES" sz="1100" i="1" dirty="0" smtClean="0"/>
              <a:t> 2) </a:t>
            </a:r>
            <a:r>
              <a:rPr lang="es-ES" sz="1100" dirty="0" smtClean="0"/>
              <a:t>Balcón de los dos situados a uno y otro lado de la popa de un barco. 3) Anfiteatro.</a:t>
            </a:r>
            <a:endParaRPr lang="es-ES" sz="1100" u="sng" noProof="0" dirty="0" smtClean="0"/>
          </a:p>
          <a:p>
            <a:r>
              <a:rPr lang="es-ES" sz="1100" u="sng" noProof="0" dirty="0" smtClean="0"/>
              <a:t>Hada=</a:t>
            </a:r>
            <a:r>
              <a:rPr lang="es-ES" sz="1100" dirty="0" smtClean="0"/>
              <a:t> Ser fantástico de los cuentos, con figura de mujer de maravillosa belleza, que emplea su poder mágico en hacer beneficios a sus elegidos.</a:t>
            </a:r>
            <a:endParaRPr lang="es-ES" sz="1100" u="sng" noProof="0" dirty="0" smtClean="0"/>
          </a:p>
          <a:p>
            <a:r>
              <a:rPr lang="es-ES" sz="1100" u="sng" noProof="0" dirty="0" smtClean="0"/>
              <a:t>Hastío</a:t>
            </a:r>
            <a:r>
              <a:rPr lang="es-ES" sz="1100" noProof="0" dirty="0" smtClean="0"/>
              <a:t>= Producir disgusto una cosa por pesada o por empalagosa: ‘Me hastía su conversación’.</a:t>
            </a:r>
          </a:p>
          <a:p>
            <a:r>
              <a:rPr lang="es-ES" sz="1100" u="sng" noProof="0" dirty="0" smtClean="0"/>
              <a:t>Junqueral</a:t>
            </a:r>
            <a:r>
              <a:rPr lang="es-ES" sz="1100" noProof="0" dirty="0" smtClean="0"/>
              <a:t>=Juncar. </a:t>
            </a:r>
            <a:r>
              <a:rPr lang="es-ES" sz="1100" dirty="0" smtClean="0"/>
              <a:t>Planta juncácea de tallos rígidos, lisos, sin hojas y terminados en una punta aguda, que se cría en los sitios húmedos.</a:t>
            </a:r>
            <a:endParaRPr lang="es-ES" sz="1100" noProof="0" dirty="0" smtClean="0"/>
          </a:p>
          <a:p>
            <a:r>
              <a:rPr lang="es-ES" sz="1100" u="sng" noProof="0" dirty="0" smtClean="0"/>
              <a:t>Mago</a:t>
            </a:r>
            <a:r>
              <a:rPr lang="es-ES" sz="1100" noProof="0" dirty="0" smtClean="0"/>
              <a:t>= Persona que realiza operaciones de magia. (</a:t>
            </a:r>
            <a:r>
              <a:rPr lang="es-ES" sz="1100" noProof="0" dirty="0" err="1" smtClean="0"/>
              <a:t>gralm</a:t>
            </a:r>
            <a:r>
              <a:rPr lang="es-ES" sz="1100" noProof="0" dirty="0" smtClean="0"/>
              <a:t>. m.) En particular, personaje fantástico de los cuentos de hadas que realiza transformaciones y hechos maravillosos.</a:t>
            </a:r>
          </a:p>
          <a:p>
            <a:r>
              <a:rPr lang="es-ES" sz="1100" u="sng" dirty="0" smtClean="0"/>
              <a:t>Mustio</a:t>
            </a:r>
            <a:r>
              <a:rPr lang="es-ES" sz="1100" dirty="0" smtClean="0"/>
              <a:t>= Se aplica también a las cosas faltas de la tiesura o dureza que deberían tener.  O, una persona triste.</a:t>
            </a:r>
            <a:endParaRPr lang="es-ES" sz="1100" u="sng" noProof="0" dirty="0" smtClean="0"/>
          </a:p>
          <a:p>
            <a:r>
              <a:rPr lang="es-ES" sz="1100" u="sng" noProof="0" dirty="0" smtClean="0"/>
              <a:t>Plañir</a:t>
            </a:r>
            <a:r>
              <a:rPr lang="es-ES" sz="1100" noProof="0" dirty="0" smtClean="0"/>
              <a:t>= Llorar y quejarse en voz alta. Gemir.</a:t>
            </a:r>
          </a:p>
          <a:p>
            <a:r>
              <a:rPr lang="es-ES" sz="1100" u="sng" dirty="0" smtClean="0"/>
              <a:t>Raído</a:t>
            </a:r>
            <a:r>
              <a:rPr lang="es-ES" sz="1100" dirty="0" smtClean="0"/>
              <a:t>= raso, sin pelo.</a:t>
            </a:r>
            <a:endParaRPr lang="es-ES" sz="1100" u="sng" dirty="0" smtClean="0"/>
          </a:p>
          <a:p>
            <a:r>
              <a:rPr lang="es-ES" sz="1100" u="sng" dirty="0" smtClean="0"/>
              <a:t>Sagital</a:t>
            </a:r>
            <a:r>
              <a:rPr lang="es-ES" sz="1100" dirty="0" smtClean="0"/>
              <a:t>=De saeta (Proyectil que se dispara con el arco).</a:t>
            </a:r>
            <a:endParaRPr lang="es-ES" sz="1100" noProof="0" dirty="0" smtClean="0"/>
          </a:p>
          <a:p>
            <a:r>
              <a:rPr lang="es-ES" sz="1100" u="sng" noProof="0" dirty="0" smtClean="0"/>
              <a:t>Soñolienta</a:t>
            </a:r>
            <a:r>
              <a:rPr lang="es-ES" sz="1100" noProof="0" dirty="0" smtClean="0"/>
              <a:t>= Con ganas de dormir.</a:t>
            </a:r>
          </a:p>
          <a:p>
            <a:r>
              <a:rPr lang="es-ES" sz="1100" u="sng" dirty="0" smtClean="0"/>
              <a:t>Yerto</a:t>
            </a:r>
            <a:r>
              <a:rPr lang="es-ES" sz="1100" dirty="0" smtClean="0"/>
              <a:t>=rígido, frío, muerto.</a:t>
            </a:r>
            <a:endParaRPr lang="es-ES" sz="1100" noProof="0" dirty="0" smtClean="0"/>
          </a:p>
          <a:p>
            <a:r>
              <a:rPr lang="es-ES" sz="1100" u="sng" dirty="0" smtClean="0"/>
              <a:t>Veste</a:t>
            </a:r>
            <a:r>
              <a:rPr lang="es-ES" sz="1100" dirty="0" smtClean="0"/>
              <a:t>=Vestido.</a:t>
            </a:r>
            <a:endParaRPr lang="es-ES" sz="1100" noProof="0" dirty="0" smtClean="0"/>
          </a:p>
        </p:txBody>
      </p:sp>
      <p:sp>
        <p:nvSpPr>
          <p:cNvPr id="4" name="Up Arrow 3">
            <a:hlinkClick r:id="" action="ppaction://hlinkshowjump?jump=previousslide"/>
          </p:cNvPr>
          <p:cNvSpPr/>
          <p:nvPr/>
        </p:nvSpPr>
        <p:spPr>
          <a:xfrm>
            <a:off x="8077200" y="5791200"/>
            <a:ext cx="6858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1487</Words>
  <Application>Microsoft Office PowerPoint</Application>
  <PresentationFormat>On-screen Show (4:3)</PresentationFormat>
  <Paragraphs>196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Antonio Machado</vt:lpstr>
      <vt:lpstr>XIV de Soledades</vt:lpstr>
      <vt:lpstr>XXIX de Del camino</vt:lpstr>
      <vt:lpstr>XXXIV de Del camino</vt:lpstr>
      <vt:lpstr>XLII de Canciones</vt:lpstr>
      <vt:lpstr>LXXXVII de Galerías</vt:lpstr>
      <vt:lpstr>XC de Galerías</vt:lpstr>
      <vt:lpstr>CXXI de Campos de Castilla</vt:lpstr>
      <vt:lpstr>Vocabulario</vt:lpstr>
    </vt:vector>
  </TitlesOfParts>
  <Company>Mansfield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William Keeth</dc:creator>
  <cp:lastModifiedBy>William Keeth</cp:lastModifiedBy>
  <cp:revision>22</cp:revision>
  <dcterms:created xsi:type="dcterms:W3CDTF">2009-10-08T10:13:23Z</dcterms:created>
  <dcterms:modified xsi:type="dcterms:W3CDTF">2009-10-08T11:39:28Z</dcterms:modified>
</cp:coreProperties>
</file>