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316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013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1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333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0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18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31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68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422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36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98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52B60D1-37A7-4EA6-A9D8-CCBD5DA456D8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60178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79E6C-D32E-450C-BC29-B489D6077708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B3287-5A62-492F-83D0-1F62F1AAB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3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"/>
            <a:ext cx="3462338" cy="4401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0100" y="2873375"/>
            <a:ext cx="7772400" cy="1470025"/>
          </a:xfrm>
        </p:spPr>
        <p:txBody>
          <a:bodyPr/>
          <a:lstStyle/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The backward verbs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09800" y="4343400"/>
            <a:ext cx="4953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43400"/>
            <a:ext cx="6400800" cy="12954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tail wags the dog.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25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Otros verbos como </a:t>
            </a:r>
            <a:r>
              <a:rPr lang="en-US">
                <a:solidFill>
                  <a:srgbClr val="800080"/>
                </a:solidFill>
              </a:rPr>
              <a:t>GUSTAR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0164" y="1524000"/>
            <a:ext cx="8839200" cy="44545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af-ZA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The following verbs are conjugated just like</a:t>
            </a:r>
            <a:r>
              <a:rPr lang="af-ZA" sz="2400" b="1" dirty="0">
                <a:solidFill>
                  <a:schemeClr val="hlin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af-ZA" sz="2400" b="1" i="1" dirty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gustar </a:t>
            </a:r>
            <a:r>
              <a:rPr lang="af-ZA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:</a:t>
            </a:r>
            <a:r>
              <a:rPr lang="af-ZA" sz="2400" b="1" dirty="0">
                <a:solidFill>
                  <a:schemeClr val="hlin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endParaRPr lang="af-ZA" sz="2400" b="1" dirty="0" smtClean="0">
              <a:solidFill>
                <a:schemeClr val="hlink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af-ZA" sz="2400" b="1" dirty="0" smtClean="0">
                <a:solidFill>
                  <a:schemeClr val="hlin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endParaRPr lang="af-ZA" sz="2400" b="1" dirty="0">
              <a:solidFill>
                <a:schemeClr val="hlink"/>
              </a:solidFill>
              <a:latin typeface="Comic Sans MS" pitchFamily="66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encantar	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		to 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love, 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like-- 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a lot, 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doler				to hurt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faltar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		to 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lack, be missing; to be in need of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fascinar	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		to 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fascinate, to be fascinated by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interesar				to interest; to be interested by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importar  				to care about; to matter, 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molestar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		to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bother; to be bothered by</a:t>
            </a:r>
            <a:endParaRPr lang="en-US" sz="2000" b="1" dirty="0" smtClean="0">
              <a:solidFill>
                <a:schemeClr val="accent2">
                  <a:lumMod val="50000"/>
                </a:schemeClr>
              </a:solidFill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parecer </a:t>
            </a:r>
            <a:r>
              <a:rPr lang="af-ZA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</a:t>
            </a: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		to seem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quedarle bien/mal 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(clothes) </a:t>
            </a: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	to 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fit well on;  to look good on  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quedar				to remain</a:t>
            </a:r>
          </a:p>
          <a:p>
            <a:pPr lvl="1">
              <a:lnSpc>
                <a:spcPct val="90000"/>
              </a:lnSpc>
            </a:pPr>
            <a:r>
              <a:rPr lang="af-ZA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Sorprender 			</a:t>
            </a: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to surprise</a:t>
            </a:r>
            <a:r>
              <a:rPr lang="en-US" sz="2000" b="1" dirty="0" smtClean="0">
                <a:solidFill>
                  <a:srgbClr val="FFFFFF"/>
                </a:solidFill>
                <a:cs typeface="Arial" charset="0"/>
              </a:rPr>
              <a:t>) </a:t>
            </a:r>
            <a:r>
              <a:rPr lang="en-US" sz="2000" b="1" dirty="0">
                <a:solidFill>
                  <a:srgbClr val="FFFFFF"/>
                </a:solidFill>
                <a:cs typeface="Arial" charset="0"/>
              </a:rPr>
              <a:t>to fit poorly on;  to look bad on</a:t>
            </a:r>
          </a:p>
          <a:p>
            <a:pPr>
              <a:lnSpc>
                <a:spcPct val="90000"/>
              </a:lnSpc>
            </a:pP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39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/>
          <a:lstStyle/>
          <a:p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ejemplo</a:t>
            </a:r>
            <a:endParaRPr lang="en-US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2362200"/>
            <a:ext cx="5638800" cy="3810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af-ZA" sz="2800" dirty="0">
                <a:solidFill>
                  <a:srgbClr val="580058"/>
                </a:solidFill>
                <a:latin typeface="Arial" charset="0"/>
                <a:cs typeface="Arial" charset="0"/>
              </a:rPr>
              <a:t>(A m</a:t>
            </a:r>
            <a:r>
              <a:rPr lang="af-ZA" sz="2800" dirty="0">
                <a:solidFill>
                  <a:srgbClr val="580058"/>
                </a:solidFill>
                <a:latin typeface="Times New Roman"/>
                <a:cs typeface="Arial" charset="0"/>
              </a:rPr>
              <a:t>í</a:t>
            </a:r>
            <a:r>
              <a:rPr lang="af-ZA" sz="2800" dirty="0">
                <a:solidFill>
                  <a:srgbClr val="580058"/>
                </a:solidFill>
                <a:latin typeface="Arial" charset="0"/>
                <a:cs typeface="Arial" charset="0"/>
              </a:rPr>
              <a:t>)</a:t>
            </a:r>
            <a:r>
              <a:rPr lang="af-ZA" sz="2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sz="2800" dirty="0">
                <a:solidFill>
                  <a:srgbClr val="580058"/>
                </a:solidFill>
                <a:latin typeface="Arial" charset="0"/>
                <a:cs typeface="Arial" charset="0"/>
              </a:rPr>
              <a:t>me</a:t>
            </a:r>
            <a:r>
              <a:rPr lang="af-ZA" sz="2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gust</a:t>
            </a:r>
            <a:r>
              <a:rPr lang="af-ZA" sz="2800" u="sng" dirty="0">
                <a:solidFill>
                  <a:srgbClr val="E3522B"/>
                </a:solidFill>
                <a:latin typeface="Arial" charset="0"/>
                <a:cs typeface="Arial" charset="0"/>
              </a:rPr>
              <a:t>a</a:t>
            </a: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af-ZA" sz="2800" dirty="0">
                <a:solidFill>
                  <a:srgbClr val="E3522B"/>
                </a:solidFill>
                <a:latin typeface="Arial" charset="0"/>
                <a:cs typeface="Arial" charset="0"/>
              </a:rPr>
              <a:t>la fruta</a:t>
            </a: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.  </a:t>
            </a:r>
            <a:b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Fruit </a:t>
            </a:r>
            <a:r>
              <a:rPr lang="af-ZA" sz="2800" u="sng" dirty="0">
                <a:solidFill>
                  <a:schemeClr val="tx1"/>
                </a:solidFill>
                <a:latin typeface="Arial" charset="0"/>
                <a:cs typeface="Arial" charset="0"/>
              </a:rPr>
              <a:t>is</a:t>
            </a: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 pleasing to me.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   (I like fruit)</a:t>
            </a:r>
            <a:endParaRPr lang="en-US" sz="28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af-ZA" sz="2800" dirty="0">
                <a:solidFill>
                  <a:srgbClr val="FFFFFF"/>
                </a:solidFill>
                <a:latin typeface="Times New Roman"/>
                <a:cs typeface="Arial" charset="0"/>
              </a:rPr>
              <a:t> </a:t>
            </a:r>
            <a:endParaRPr lang="en-US" sz="2800" dirty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af-ZA" sz="2800" dirty="0">
                <a:solidFill>
                  <a:srgbClr val="580058"/>
                </a:solidFill>
                <a:latin typeface="Arial" charset="0"/>
                <a:cs typeface="Arial" charset="0"/>
              </a:rPr>
              <a:t>(A m</a:t>
            </a:r>
            <a:r>
              <a:rPr lang="af-ZA" sz="2800" dirty="0">
                <a:solidFill>
                  <a:srgbClr val="580058"/>
                </a:solidFill>
                <a:latin typeface="Times New Roman"/>
                <a:cs typeface="Arial" charset="0"/>
              </a:rPr>
              <a:t>í</a:t>
            </a:r>
            <a:r>
              <a:rPr lang="af-ZA" sz="2800" dirty="0">
                <a:solidFill>
                  <a:srgbClr val="580058"/>
                </a:solidFill>
                <a:latin typeface="Arial" charset="0"/>
                <a:cs typeface="Arial" charset="0"/>
              </a:rPr>
              <a:t>) me</a:t>
            </a: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 import</a:t>
            </a:r>
            <a:r>
              <a:rPr lang="af-ZA" sz="2800" u="sng" dirty="0">
                <a:solidFill>
                  <a:srgbClr val="E3522B"/>
                </a:solidFill>
                <a:latin typeface="Arial" charset="0"/>
                <a:cs typeface="Arial" charset="0"/>
              </a:rPr>
              <a:t>an</a:t>
            </a:r>
            <a:r>
              <a:rPr lang="af-ZA" sz="2800" dirty="0">
                <a:solidFill>
                  <a:srgbClr val="E3522B"/>
                </a:solidFill>
                <a:latin typeface="Arial" charset="0"/>
                <a:cs typeface="Arial" charset="0"/>
              </a:rPr>
              <a:t> las notas</a:t>
            </a: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.  </a:t>
            </a:r>
            <a:b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af-ZA" sz="2800" dirty="0">
                <a:solidFill>
                  <a:schemeClr val="tx1"/>
                </a:solidFill>
                <a:latin typeface="Arial" charset="0"/>
                <a:cs typeface="Arial" charset="0"/>
              </a:rPr>
              <a:t>My grades matter to me</a:t>
            </a:r>
            <a:r>
              <a:rPr lang="af-ZA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af-ZA" sz="2800" dirty="0" smtClean="0">
                <a:latin typeface="Arial" charset="0"/>
                <a:cs typeface="Arial" charset="0"/>
              </a:rPr>
              <a:t>  (My grades are important to me.)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9218" name="Picture 2" descr="https://encrypted-tbn1.google.com/images?q=tbn:ANd9GcRY7aXzihogWmLs-V-lQ_Th3q6qmV1b-JLjeXLYr6VJYhB1cb3Bl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087" y="1676400"/>
            <a:ext cx="2219325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encrypted-tbn0.google.com/images?q=tbn:ANd9GcRfkxYV8_LXvFJiD5s3OrrTsSmVI2GLGaXWMIIxa8rf8kZPCI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962399"/>
            <a:ext cx="255270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4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f-ZA" dirty="0" smtClean="0">
                <a:latin typeface="Arial" charset="0"/>
                <a:cs typeface="Arial" charset="0"/>
              </a:rPr>
              <a:t>M</a:t>
            </a:r>
            <a:r>
              <a:rPr lang="af-ZA" dirty="0" smtClean="0">
                <a:latin typeface="Times New Roman"/>
                <a:cs typeface="Arial" charset="0"/>
              </a:rPr>
              <a:t>á</a:t>
            </a:r>
            <a:r>
              <a:rPr lang="af-ZA" dirty="0" smtClean="0">
                <a:latin typeface="Arial" charset="0"/>
                <a:cs typeface="Arial" charset="0"/>
              </a:rPr>
              <a:t>s </a:t>
            </a:r>
            <a:r>
              <a:rPr lang="af-ZA" dirty="0">
                <a:latin typeface="Arial" charset="0"/>
                <a:cs typeface="Arial" charset="0"/>
              </a:rPr>
              <a:t>ejemplos: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r>
              <a:rPr lang="af-ZA" dirty="0">
                <a:solidFill>
                  <a:srgbClr val="580058"/>
                </a:solidFill>
                <a:latin typeface="Arial" charset="0"/>
                <a:cs typeface="Arial" charset="0"/>
              </a:rPr>
              <a:t>A ella le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qued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a</a:t>
            </a:r>
            <a:r>
              <a:rPr lang="af-ZA" dirty="0">
                <a:solidFill>
                  <a:srgbClr val="00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bien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el vestido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  <a:p>
            <a:r>
              <a:rPr lang="af-ZA" dirty="0">
                <a:solidFill>
                  <a:srgbClr val="580058"/>
                </a:solidFill>
                <a:latin typeface="Arial" charset="0"/>
                <a:cs typeface="Arial" charset="0"/>
              </a:rPr>
              <a:t>A ella le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gust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an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los pendientes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  <a:endParaRPr lang="en-US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 </a:t>
            </a:r>
            <a:endParaRPr lang="en-US" dirty="0">
              <a:latin typeface="Arial" charset="0"/>
              <a:cs typeface="Arial" charset="0"/>
            </a:endParaRPr>
          </a:p>
          <a:p>
            <a:r>
              <a:rPr lang="af-ZA" dirty="0">
                <a:solidFill>
                  <a:srgbClr val="580058"/>
                </a:solidFill>
                <a:latin typeface="Arial" charset="0"/>
                <a:cs typeface="Arial" charset="0"/>
              </a:rPr>
              <a:t>A los j</a:t>
            </a:r>
            <a:r>
              <a:rPr lang="en-US" dirty="0">
                <a:solidFill>
                  <a:srgbClr val="580058"/>
                </a:solidFill>
                <a:latin typeface="Times New Roman"/>
                <a:cs typeface="Arial" charset="0"/>
              </a:rPr>
              <a:t>ó</a:t>
            </a:r>
            <a:r>
              <a:rPr lang="af-ZA" dirty="0">
                <a:solidFill>
                  <a:srgbClr val="580058"/>
                </a:solidFill>
                <a:latin typeface="Arial" charset="0"/>
                <a:cs typeface="Arial" charset="0"/>
              </a:rPr>
              <a:t>venes les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gust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a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destacarse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.	</a:t>
            </a:r>
          </a:p>
          <a:p>
            <a:r>
              <a:rPr lang="af-ZA" dirty="0">
                <a:solidFill>
                  <a:srgbClr val="580058"/>
                </a:solidFill>
                <a:latin typeface="Arial" charset="0"/>
                <a:cs typeface="Arial" charset="0"/>
              </a:rPr>
              <a:t>A ellas les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fascin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an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af-ZA" dirty="0">
                <a:solidFill>
                  <a:srgbClr val="E3522B"/>
                </a:solidFill>
                <a:latin typeface="Arial" charset="0"/>
                <a:cs typeface="Arial" charset="0"/>
              </a:rPr>
              <a:t>los lunares</a:t>
            </a:r>
            <a:r>
              <a:rPr lang="af-ZA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  <a:endParaRPr lang="en-US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156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encrypted-tbn2.google.com/images?q=tbn:ANd9GcTVENs2s8fneVhfAfYHaGcwcidlLLfXbavDuU9ddjMLr32Rb6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2113612"/>
            <a:ext cx="3885406" cy="388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¿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C</a:t>
            </a:r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ó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mo se dice en espa</a:t>
            </a:r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ñ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ol?: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828800"/>
            <a:ext cx="8229600" cy="4267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My friends and I lack (are in need of) 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comfortable shoes.</a:t>
            </a:r>
            <a:endParaRPr lang="en-US" sz="2800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04800" y="3276600"/>
            <a:ext cx="7543800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/>
            <a:r>
              <a:rPr kumimoji="0" lang="en-US" sz="2800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A mis amigos y a mí nos</a:t>
            </a:r>
            <a:r>
              <a:rPr kumimoji="0" lang="en-US" sz="2800">
                <a:solidFill>
                  <a:srgbClr val="A0001E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>
                <a:latin typeface="Arial" charset="0"/>
                <a:cs typeface="Times New Roman" pitchFamily="18" charset="0"/>
              </a:rPr>
              <a:t>falt</a:t>
            </a:r>
            <a:r>
              <a:rPr kumimoji="0" lang="en-US" sz="280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an</a:t>
            </a:r>
            <a:r>
              <a:rPr kumimoji="0" lang="en-US" sz="280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zapatos cómodos.</a:t>
            </a:r>
            <a:r>
              <a:rPr kumimoji="0" lang="en-US" sz="360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af-ZA" sz="3600">
                <a:solidFill>
                  <a:srgbClr val="E3522B"/>
                </a:solidFill>
                <a:latin typeface="Arial" charset="0"/>
                <a:cs typeface="Arial" charset="0"/>
              </a:rPr>
              <a:t> </a:t>
            </a:r>
            <a:endParaRPr kumimoji="0" lang="en-US" sz="1400">
              <a:solidFill>
                <a:srgbClr val="E3522B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77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773" y="1139824"/>
            <a:ext cx="5478158" cy="427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¿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C</a:t>
            </a:r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ó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mo se dice en espa</a:t>
            </a:r>
            <a:r>
              <a:rPr lang="af-ZA" dirty="0">
                <a:solidFill>
                  <a:srgbClr val="FFFFFF"/>
                </a:solidFill>
                <a:latin typeface="Times New Roman"/>
                <a:cs typeface="Arial" charset="0"/>
              </a:rPr>
              <a:t>ñ</a:t>
            </a:r>
            <a:r>
              <a:rPr lang="af-ZA" dirty="0">
                <a:solidFill>
                  <a:srgbClr val="FFFFFF"/>
                </a:solidFill>
                <a:latin typeface="Arial" charset="0"/>
                <a:cs typeface="Arial" charset="0"/>
              </a:rPr>
              <a:t>ol?: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49250"/>
            <a:ext cx="8077200" cy="57467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The designer is  fascinated by bright colors.</a:t>
            </a:r>
            <a:r>
              <a:rPr lang="en-US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endParaRPr lang="en-US" dirty="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460375" y="5562600"/>
            <a:ext cx="6400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/>
            <a:r>
              <a:rPr kumimoji="0" lang="en-US" sz="2800" dirty="0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Al </a:t>
            </a:r>
            <a:r>
              <a:rPr kumimoji="0" lang="en-US" sz="2800" dirty="0" err="1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diseñador</a:t>
            </a:r>
            <a:r>
              <a:rPr kumimoji="0" lang="en-US" sz="2800" dirty="0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 le</a:t>
            </a:r>
            <a:r>
              <a:rPr kumimoji="0" lang="en-US" sz="2800" dirty="0">
                <a:solidFill>
                  <a:srgbClr val="A0001E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 dirty="0" err="1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fascinan</a:t>
            </a:r>
            <a:r>
              <a:rPr kumimoji="0" lang="en-US" sz="2800" dirty="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 los </a:t>
            </a:r>
            <a:r>
              <a:rPr kumimoji="0" lang="en-US" sz="2800" dirty="0" err="1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colores</a:t>
            </a:r>
            <a:r>
              <a:rPr kumimoji="0" lang="en-US" sz="2800" dirty="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 dirty="0" err="1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brillantes</a:t>
            </a:r>
            <a:r>
              <a:rPr kumimoji="0" lang="en-US" sz="2800" dirty="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.</a:t>
            </a:r>
            <a:r>
              <a:rPr kumimoji="0" lang="en-US" sz="2800" dirty="0">
                <a:solidFill>
                  <a:srgbClr val="E3522B"/>
                </a:solidFill>
                <a:latin typeface="Arial" charset="0"/>
                <a:cs typeface="Arial" charset="0"/>
              </a:rPr>
              <a:t> </a:t>
            </a:r>
            <a:endParaRPr kumimoji="0" lang="en-US" sz="2800" dirty="0">
              <a:solidFill>
                <a:srgbClr val="E3522B"/>
              </a:solidFill>
              <a:latin typeface="Times New Roman" pitchFamily="18" charset="0"/>
            </a:endParaRPr>
          </a:p>
        </p:txBody>
      </p:sp>
      <p:sp>
        <p:nvSpPr>
          <p:cNvPr id="2" name="AutoShape 2" descr="data:image/jpeg;base64,/9j/4AAQSkZJRgABAQAAAQABAAD/2wCEAAkGBhMSERUUExQWFRUWFxkYFxgXFBcVFxcYGBwXGBgYFxUYHCYeGBkjGRcXHy8gIycpLCwsFR4xNTAqNSYrLCkBCQoKDgwOGg8PGiwkHyQpLCwsLCwpLCwpLCosLCwsKSwsLCwsLCksLCwsLCwsLCwsLCwsLCwsLCwsKSwpLCwsLP/AABEIAMYA/gMBIgACEQEDEQH/xAAcAAACAgMBAQAAAAAAAAAAAAAEBQMGAAIHAQj/xABCEAABAgMFBQYCCAUDBAMAAAABAhEAAyEEBRIxQQYiUWGBE3GRobHBMkIHFCNSYnLR8DOSwuHxFYKiY3OjshYkRP/EABoBAAIDAQEAAAAAAAAAAAAAAAMEAQIFBgD/xAApEQADAAICAQMEAgIDAAAAAAAAAQIDESExEgQiQQUTMlFhcSPBUpGx/9oADAMBAAIRAxEAPwDmk+6EpWwZiDm7wJOs4BSBqO+LBMs61jc5uBV6REi7cfZYt2h+Gh08GhDFdU+WOZFKXQCqzSx8gy4l/wC8by7oxZJLdYsku60uCGpx/WD0rCQzeEXSfyyHSfwVSdcKQC7As4BPhEabpS4Iyo+fXziS7kTbVaD2aFKxHIB2TkHblWLBtDstPkbwlEpABJwKJNBmXoPGKu2noNOJUuSu3jc5SxAoz+EV61TGWX0yEWm6bUZjpL7pOf49PEecLrzucmYwooUyoRxhqHsTyT4tgVzFypOYYHrDf6mOER3bdgQFaqfPRuAEMzICg4NdRFa2mROtAtls4S7BsveJVpjdEkpdzGLFIJPXJR9kaRGxTDaXdqOxxvWFkxLR6bVcImoc9kcmyKmLCEJKlKLADX+2r6RZtntkpsxKghUsqSWKXUHI0CinCfFo92RT2LziKqomj7pozcyPACOnXVY0oJmJASpQZQAZKtRTQ8xTlAaze7SCzh3O2cvn2RUtRQtJSoZg5iIlCLdto0xWJmUkMeJHfyMVJS4NF+a2CqfF6B1IiFcuJpk2B1rMEKEUyTCq952BIIzxB4aLBhHtHSUfzCJXTLyLbxsQI7VOSs2GR58IERNZuEEXcshCnfCdIg7PebhHk/gil8juy2/RSQkMyTAFtQcYKciPE8axaNidnFzj9pKV2WYUpJAJ5PnEf0kbM/VimakjCs4QNQQCT0ZoVT8baGKncbFVm2cmLRidCAxorFXjUJMJbbda5WbEcUqceMWnZ+7C0uXNxpUo7qQcJQChSwqp3c0EciSaBiLf5IkSpn2hVNcLKlrVVIwkEqNahq/ci/3OdEPD7dlUETTZDB40k2cqyygz6riS2sFF0BoO6rp6wRd8kKccIitFlKNXg67JBCcQDv7RZJvg8XSbLwg4DTDQ686ax5dYZCS1Q54u/GDpE10BwXIzAyq9RE6pctxhDDI6Rm4k0+UM000ey56Fj4WIz07++IfrISd0gd8EhaU5B+8P+xEVoQBvIYvmDp3Red7JehtsdZjZk/ZoM0LIWGZ04nBCiS7JUhSXAOlNYtd43jMWlIRKCnAd1hOFyQ9QxAYxTtnLcZU0ULGhA3h3sNaVi2LtTIcKSrECwRUliTxLAOeVYHXDG8b3Jzq/7DKsyxhcrm4pkwZBIK1CUw0dKVHzhWlQUXNPOB7VNcqLnEpaiqr55dAGDco0xkv971/v6w7iW5M3NXvC1TEjV/KIF2wuC1Pb3iFPPIB+n79YinKJqc3/AGANIM0gKbGk5X4niFclSgyUkmIlzqCjU8YCk3ytKixoeMVjG7nSL1WnwN5d6kSsBTvZNEt3WBVoWlHwj5jy1bnpDFVvkfUcdO0bq+XrCy69pEoQcPxkUfIH8StTqwHnAXiqdtDF3vSbLsu1yUTJcljhSpGQcEuBhcfCyXPMhtYuiJOFIaZNVjFCatVIAGFLChLPzjmVnkqXLQUHeKkkKb5jhILd/pFymWoYR20ib2iSAnsy6FHMMXFDCqWtocjVJAF8zgm0GUVqmnA6irCDmR8oAy5aRVrZZ8CiH/xGtuvdZtcuYoMpa1un7qU7pSedfWPL0toUp3qN09Mj4ekGxJqv7FczTX9EKgIiXMEDzLUOMDKtENiocqYIrV/uVEF8GbgZQ0M+CbJLCsSVAEEe0SuS8LZVkWMrSMByq2pEM9kFpFsRjSMyBiDsrQsYjR9jMUghsJofSJ7fNlrMubLBCgpIVzqKxLjcslPVJnYp97pKggIwMkakuRma5A8IrG21hTMly1rS4QtJP5SoOH0BOEHx0h9ZmMyX+KWfaIr1kjsZqF1xpIPdp5tGXy3sc34+0Eu/YyyoSVAz1m0OgHCpZSVKSaqALFnqaMFPkSKft9dsmyy0yULUshajvswxDCyQBoKvxww6sd99mlSZ8srUh2UG8wQeRpHO9rL0XPn72mQ5mpJ4nIdIvi3VBM+ogAk0DOKnnBss6tGk+7VICGBOpLQSoMMo1ljaXJlbFNvU59ostls4ShKeAHiYrslONST+KLCZkWxLls8WFKsNH7uES2eZm+kK5FvSsFIcEfeZzzpDC77Q4L5inOMiXXloaaWiddsQlico0UVzFtKSVfhSMR6gZRnZpmg7mLDm/wDaOo3JYpcqzpSkBIAro51fjFXTXLCzjVFTum6inCqayFiuHE5BrnVh3RbLShHZkhhjzLAZ1LnWPFOSWbrWN1ppp7QBvb2ORClaKFfH0fKmntbMUnN0KJSeiiMJHe0VS8rmtFnI7WUpAeiiHD8AtLpOWTx26QlhU1MC7R2dK7NMBAIwnOoOvqIYxZ3PD6Fs3pprlHCnNeH+TEhLA4iWFajj/mLgq7kjEyQxzAAIPSEl72YFMwAMSlPRi3o0OVk2ILEyt2mfoC4ELJkxzFjkWEYJhIGjcviiuBAKzyg+KuPFFannYch1AJS5USAAKkk0AA1JNIvtm+iCYizKnz5uBSU4uyQkLLDRUx2dnyBHMxUtjgn6/ZR/1keRePoq9khUhaNVy1JHeUlhEZsuskp9B8eNVyznGy1mw2mWlyUg4WpwbIMKEhuDczHRVIGGrvwaOebMTQLVKxFnWnPjT1IHjHVSl4v9TxTGReK1wNNqdJHLNurtQJyMIwrCSpSgznEaA6H4ScvmhIv6P7Suy/WJKxM+J5bFKyEliUlyFFwaUyo+UOr8nmfaVlNcawlA4h8CfEAeMdBsSBKkplAv2aQC2pap6lz1i/qpj0+CFr3Fbxqj5qXbjEf14xZbRs6CpRbMk+JJgRezghUQYl+vmLBdE5yO4eggU7PCN7GjBMKScmA6ACLSXjsE2nT9t3pB8IHutblEshwpYz5VhltRUS1cCQe6ANnZJXaAdEVMet+KbLKd3o7Zc+z6pwlTcYQEDdDYioHjUMPHpDu03OhSyTvMBpQHN2HJuOcKLptIQEAqpQAaPFmsU8KBIqCTXy9oyJyeXtNDJGq8ij35seuYt5bVosksBzqK/wB4EnfRvZ5spIU4moFJiEuc3IUDuqDua1GhEdJXwjTswA0X5nmWTVea1Ry69fottUqUVypqJzB8GAy1EfhJUUk8nD8dDQDY0q3cWFXfr3R3W9LdhARiYtSuYH7EcUtlyIM2YozCHWosAKOSWjT9H6u8vtfIhnwrHOxRdl3YZ6gv4RUHQmDp0svy0iezhNWJOgdn8IimTGOE98PtSlwLIIuu6iHUp8ZNBpnU84NvaYAEoFGqSINsstQSsheSlAZFmMKp6HObxhzD89sadrWkMbvllAd8w7enWOkWyYoS0lPEAg86PzY1aOd2NTgJ5ekX69N2XJHFaaceXXJ9HeKZp5Qx6dvTYyu4u5PGnEDR+J7uWUMZh3R3mFFim0KUqTiBDipCA5OJQYEYhu88GVDBEu80rICSxB+ZJ0IBIDgqDOxHIkQJoZXk1vRvapSqkfCGYp88YIyqkhv8hz5h+pKJzwqfvrEFvnpSFF8CUhSUtiwolgAqAyxk4XDgM7Vavt3zu2sJP3gotnm9HYP4CIc65IVb4KV2oINXAZ2DEh2oc2o2sKbdJwnFmFpCSRkCo0buOEQ6tl34EhYyIc6Nkctf8QsCSZZwmuINVsiCehD58Yd+BDbT0Kp0rs5cx3qBn1imibWL3tGPsy3DTrFCwGG8fQvXY42anlNrkEaTpZ/5CPoPau8OysyJg+IKTh4Yqs/LM9I+fdnrMozpagHwrQo9wUDHddv0/wD0BxCkEd7s3VyOsUuZvNCf8f8Ao3g4Wyp2CzlamQMSi6mycgFRbgWBZuQ4NdU7S4rEo17VhL5lSnAV3sFHvSY5rdltWmYOzBUpJBSwJpo+jaMTpFjvkTJk1E2XLUlDSl2lAKWSEqmdqFkFjillJfUJq29Gx61rynyW0v8Av+v6ZernpsDnqwKBqkpwqSQWZ2KSOhDRcbktWOxzJp+NWIqPMU6BgKc455es+YqYZsxJOI4nSXQkfKEgPQUqWyeL/sYgG72+9j81KHtC/wBTc3hmn+W/9clpyKvxZTFp9IGmJgtYpAyxGeZzBlpiqWiYEzln/qGLYsRRbyntPX/3CPOJRMvRvfduKwAMgYe3JeCVSpcqWlKd4BSsNVHNn4xT58wlagKgF4uuw1lCpLuSoTcmO7QB31gef8dhsVPzLlfU/BZSr5klJDZuFD2eLTcd5CSlEqYagCoyYuX6HEnoIq+0ZWJaMAchQURSoTnU5Pk+jvpAlltbLTMJBluCtNUqlpW2JkliEJUygflw6gPHP5PJNVPwbWlS0zoyrwClkJPwhzEi70QUO4y45d8VJE2TgWqWpaEiYozHLYqJ7UAj5Kpc5DkIQ35f7KUiQha3JUQCUgqDby1mkuWAAT7bxJnmdz7e2C+0vn4Gk62dpPnKr9mgpTXTGqraElIjmdutCgtbcS/fF12OX2gmqJxFQ3iHYnN0g5Jqw4gPmYqk5BC5mIBsah0cxo/TYcNz/Al678ULpL7pzc9BEN5qOIRMqaSvIBIFIy2rFDGx2jNlj6x7OrBda6Po3oTDH/R0AEnGQSwLQ4mXTQqSlSgMyoUA1ziBVmVLYS6pfmW8agBjlGavaMaTB7BcSTPkpClAlQVhahCd4vwDCLXtNaMAlEuMK9CxJCVMAdKsX5QJsxKJtGJWeA5nFVwKHNm0hpfFnTMWhJqEF/8Ac2XeAfOFsj3Y96eUp5FkhUxSQip1wj4QNHHHmYltF1zQHw4uSTiI40490OJFkwMGYNiNPl0LebxKZagA265KizF3LqyyernOBbNJeo8eJSKVbrzKpa0LchaVIfUFQID8Rlziw7FSwLGlOYS6XPAGA77u1MxBPzAOOlWLZu3DhG+xloHZFGjlQ8n9vGCdwJ5Ll5U0tcC3aKQBKKCSGLFuD08m8YqxlKSSEOpObuNcxFx2yIAmHknxJKfaKV2xSoPVOsHx8yIZlqjJkpSgQoM4pUH0hHNuXgMjFkWK5RoqW8MLhaFWt0Q7O2b7UJ0UUjxIHvHUPpFS9hUE0KVyj/5E+1I53dAwrJ4V8Kx0DbyaFWInNKsD8xiSR7Qtjf8AlX9o0WvYc7VbFIQBLLDM4aEvm6szrk0EXVtGqQielDK7eXhHAEkgrUXqQgqGlVB4VokpCklSFFAbFgWAqh3mcCpGXXKJpSR8JRMfESVY0MEh2Aoa5OSk6txPUuW14qBPyqW1MHkm8cBLEkasN09yfDez5x1XYlb2XrlloDlo7v1jnlisyQsqCHw5gqxkg5kDCEuODPm3A3bZG9ZaVCU9FkYeRYBmPdCPr8OS8fm5W13oJjTT8qSRX7ys3ZzVoPyqI6aeREL1iLJtjJa1KP3kpPk39MVyYmM2XtIBa02CzIql57OTVLWoIUXWVAhjQ1i2TBDOVJoKnIeggseO/cU5+DmxuSahaiJa1OPu5GL/APRRc61IWFoOIEqIJwtWmeeUMpVnix7GyWmzfyoHmo+0VzuHOkExqlWwix3Mhc8y5gUMcuYkBSXYnCSQQGLAHWFl6XAgp3kFRqCBm4dJI0qQT1fjFgvXGJ8qYgYjJdRH4SGUSTQBjnzhdjM04T94qKnIbESoMBmQSWegwjMxz3r5SmUuHs0sF15OvgqixO7Y2eUAUplJTiOE45gTiUVFYUJjAFkEtQV1hgm5pKglC0g4a9kXS6k1LSgQlRfUg8hrHtmlUVOSD2iVhVC9Utu5ZEU66Qy/1NYWMK0lKg4ChStRhUMjpVxQAB88377rSTH6hp8CnZK5lSgtCwlS1KUsnJ+0JUPlOQLdNIU7SbDTfrEwy8IQshbZM4AUABT4gT1i7XLKwzalyQBXRnI9VeEEXzZCtYOIhkt5mOq9Lkny8l0zE9RNePi/g5LN2FtASRu8qmFc3ZSeCxanIx11V3H75iFd2n7xjR+7jEvChXKtebPnoR6PGk1Cl/LlkSc+nfA122pSgVEYQOCS4GkFrvJCaMomtAnXOEQ6DNmt2YsnRAeh4qGldIZyrQglSgtKgSXehcU64SCGfV2aE902rEidMYjeQmobUqo2hcVhutQEoALxPhSKAZkAApq6nHPNoUrTbNCHqETfXEmuJnyxZgBqU5Fuoje0T6JIDgg7oZ1HIVPA6OHgW2lIICU4SmhqVVIJeoA+FqMGjQWoAEHdDFQJCTliGA4hVJfI001imhjudomWpQXuhO8oMKlWFi5DEgKq4zBAJ4GEN1nsJqk5AMsD8KqHwPpDI2piXCVFKwx3s0sfhIBDDcaoOHuBru16SlKZiVDHVOIABzUggZEOcw+cElfAvk9qTDNr5wM6Wksy0ktxwMfLE8KpVml1dLxJtXPaTYZxBxFaQ3KaneB6ekaC0EOAzQbF+Ivm/MCErtXWHFSgUIGFFHHFziL8xwjP9NVxhtZrSC5w1pEirR+GDyuBV9iaxIwqUHrFovScVXUh80qCD/tNPJoqElahOcp1i+2Wxibd80K3QStaOOKWAp+50kcw8UxanJNP/khyL3x/BTOy00/sX9Y1CaEcH9B7vE83J+ST/wCr+URFT4qNun9+UdmgpvKmEKChmCrry8Hr+sH3XbQm0SlgjsysFQIdv8He6QAKZZlR9a+RgGVbAhYrRR8CDQjmDT/EUyY1klyyGk+y67fFf1hJQHBlg+avaKnMmTuHlFhk3qmbLQlXxSwU96KFPg5HdhiCctEcrWN4m4fwJZV7itzVzeEWSyA9mh88KX72EAzloh0iUkS0HilJ8hEFJMlpizbJpG8WrqeLZdzA+cV6SsHgItGy6AASC7kuGyqA78wB4QG9BUCXxfKUomg0OPC4zKSKpHfhimWnaWalSk0CSaMHIBGHCRrmovm7cBDXbGckTUIc1WpWg+EHF3tip1hLIQ6gsh8ACq6kncd8w58o5/1tf5dPrRueixL7Xl/I0sFtCElCkEElzvDdOQfnkTWjs8AfU5yldiGw72EPvYKhQSCwUQN1ncMHGp3kZEDMAl+Yq8TKQosrs1FClOkpIlrxaGUSRvB9HGhpGbD54Q5U65DkXmqTaZYU5QtQFXCk4jSpqpLuK1DnhW3WxHwnkfaKXeaVzpWJST20sYknCUGakMp8ByWBUgEilC2Vxs9p7SzSpn3wkjqK+YMbf0+npy/gyPWpaVAy0xEpMEKMRKUOMbBmnMZOzxwqmSZi0pI3ULBIGbZUYaNyhRKu20kMZgY/iW/mnOLbdFyrlMTNWQC7OyW1BS5BfxEQWGwoSpQA3VEqYl2JrR8hyinhvshaGmy93dlYQhSwSZoJVkBUJ10HPhDydbEy0oR8aBUEqCxiABIWl3NVk9ACzVRInHs0pBoEqdtVGYoOTpQD+aJ5crCgqUQwSSC4USWIbCK1+JJ4pObh13waMpNIIn2/tFHe0dxq4OGjBvhAaNLKrGpKWCsYUDSgdQGFRI5jQhye8jSlBSgEhnZnqauQ44hhlElkIC2D5HIPmUNRsq1iobWl4oMSlYlgpxJNCrNWEqqU9ocwU5AABlHlFf2wlKm2RSAQKA4TUgOHUTpWjDgTkYcBROFxiAFOAogYiRkaqHLEnIZx26WVJGa2FEuwOIuX5vhDsfm5RMvTBV7pI7/WiZKy/hrlqAbJ0BQbuBIhElZfJ4Yqn4gUswcGpJUWAAcngAB074jErlDOOdITy15VwYleMBqNpGdgYKs1nf4c9Ym+qGDroVfYBLscOJc2aqXK7LB2kkrASoEiZLWjApLJ3kl2UCAQ4YsDGkmyGK3tQ6Z1nAd0qKgASKndGX5VROPG8lJINFeLDE2TdD/dA8mr4RBMsmHV91vAhvInwhrIsxKMogtNkUBy/wAR06yL9jXkgcWavX1Un9IVXpYFYcSACTUpOS+4/KvnrrpD/syD/u9wYGmJfCIny2e7Ed33mk4aEOOBdjq/IiG6rC+sSWm7pabIqYkHtHcFiUguUtwclQUX0THtyWFYk7xc4lNRgBRgO6sYnqmsm71pp6f8gM8a0wSZdh4w9sk9BloCn3UhPhT2jeVZMVNYLst1jLFGZkbS4B49b5BkykZh4tez09CZICAVErZZLBiQ9OQSBC2XdCSQlyX5aQwtssWSSqbLBcYAU4t1QxBNaFiAo1HKA1bUtv4DKU6SXyU/aO5J020iaVJTKFAzk7xKywZsy1T8vCBZdlZkJDDM1clTEBzq1eVYZTJQtBP2y5ZJfCWUg1fRm7soOk7MKyMwAHPDV/Ed8crnz1lrZ0GLWKFLYjn21MhX2bLVUBq5gBweL+kMbkmKmKxzFYlrcHJkpdLITT4Ri7iaxJe902eWMKSVTNavUtmeLPQRJcVhUllKBFDmwYHCxqXcsNIFvS0j11LjyANsLYuSU4VVStJDmmeEPyanUxY7be6bPZrOqYNwdihReqQpB3m1wjCTyfhFV2ns4mz8Jc4CnEMnUSSmW75ua8KQkvKbOnEAL7RErEEoq4c7ykgkuKBgGZIAbN9T0mRYZb+RfJh+8pR143eDk3Srxp/pg4Qi+jnaQTZYsyzvy0/Z/jljTvRQdzcC1zIjex2rlUjEy46x24r4ObrBY5ZHvhMlB0BJ4JBJ6AQ6lznSX5jJqQms1pAUVOBhy41o4ozedYLT0tgoW3oJRY2KtMQGlXSCSCz1dYHcIaWecd5CgEsyTiGacIKH4gEkgjNg7sIU2S0IC1HizlzRnenP+kdTbGtlUar1Duahte9tawo+R7Wg9UgKD4RShyO6N0GnysM+YfOA5NnwzAcgODFy4UTk2mvBoYhBJcqoyiaYiTmGqCXU4NNU1pAk5woEkYWIA+8TupbDmxJNQHIqYqFVAwS1C/xAJdVAcJH8M5FknfTxYxLMl7pYOAAQScJDUfNumseTlZa0ID6Gvu/QxJKmN8PwkEVDOGIcCrVDUJY6xUn4FtslNMBAYKHHXU+OkednBlsTiZRLkFye/MmIwIch7QjkWqJ7uSBifl7wYCIDkFniXHBl0LvsMlkQiv2zAqKuAB/lOnjDWXMMJL7m75HIe0ExU5raKZLcTtDmwW5OGgGUC2+3gO4ox8W/R4X3RN0jy9EkkDioDxf+0HVMTeStdjiXMQqtKLP9MaSrLLUs9YXXfMdJPMnzH6RvYppqeJMXWSl8lpz0vkYyrJ9kpFKvmHFWzAIOYfMRtJsqUICQ5A1OZ1JPMkmIbPNLq7x7xuqaYVyU22OLI7W2bZFxGwIJetTAy5kNbuBWEpYM1S2kKZeguLtjO57OGKq8nifaGU9kmjUIxfykK9AYMkSacBCXbWansDIxMqYCWGeFO8SeTgU1gGdzGJuutDGFOss6/ZSZkzn+/wBtDa7reFBlz1pHB2/5QjBdIJGYHpGihHJeKOlqVQwvi2oKgiTloeZzU5zNM4YXTYxLQFIScR+ZIBmq/KpWTlziVQDupX5KA4fiPD9ItV52pSJaUI+JVMgWcUHNszxZXKLyukgObiVKK3brS0zCliJJJUUklJmrCQcJNVCVLoCalSsWZMCTAUqChQvmKMYItdnSklCckjDzJ+ck6krKnPdEMs4kh82r3ih83g935PaGMWNTJtLnntEzZZEueg4gckqI46JfIjIgnKOuXLeqbTJTMAwk0Uk5oWKKQeYPiCDrHGwNOGsNbovaZKJwTFILMWZiBlRQIp3UcswJdv0vq/s8V0J+r9I8yTntEl/om7vYS1FQBBUwJD0YDRPOvSKnYJk5MzDO+EuMVGCtKjwauYi4CRJYKLqIFWWpL94evV/CAp8pKiXAI5sQOn7yjoXPOzmZeiCwTk9kd8KDl2ydqV1JSXoaZRKLWpsOI4QwDEjU1GoLEwFeFqSlJSMyOgeFUskZEjuJEU+2hlZXrk6DItxAYjjzNH8H848XaKhY4OAdCC4JHHPlnQxHY7OkoB5PmdYBtiCFjC5pXlXi3KAh98BlttDsps1Fy7tidiwAFC44F3pGkkPrkHfJyE5sOtO6Fv18/CRrxieWtqg6N0MEWPgG8umH2ueGKQoHgwocvVo0EQyDEpgqnQCqdE9nGfT3iVj+xGti+bp7wQ/ODLoC+zVIMIr/AJZCwdCGfmkv6HyMWEGILfZBNllOvyk6KGR9jyJiyegWSfKdFbu6YyxE9ttP2qRwqfAmEV32YpmkEEKKipb5uKMe5h5xuqa9oIfRQ8gPJx4wVMQf6GcmZuAgs6S/8wPvB1nDAQrkmgGoSHHh7tBva7sWKjOxB8XePT+8EKREVzVQo8Vn/wBUwaUCAX2aOL8EBmXFr2fsLSwo5qA8NIrpliLhdafspf5R6QG0HlhZSACTQCpJyAGcc52jvGYtaJyWw4yEhvhFUFKu8Z84tW116CXLCMTKW9GfdDOOTlh4xTbfaHlllYgpSKFISUuQWLZndzjnvqefdrGvjs2fQYdL7j+RTLRugCoy6B29POPBBJS1IgVRzpGVvbNg9lJdqPUdcqdcusPb0thSozabrIljN5hDqXzAYH8qQNYSWWcQlkhySMLHWvgXI9dIcWizPKxEuGZLCmQClA6vhH8tOJPhxuqF8/GhFECCxIyqD409R5xM8QTPjHN0+49POISHjaZm+RGceNGIVodKdP37RiU6HSIfBQHG0qMZTgXhABxMBnnuqINH0zNGOrlbMOCmbdPDEXBG71aMk3jImkJVNStzhGKQXzyxHJ6DpDa0WQYGSGbID0AjrlWzjNFRvGwFJJd+mXfAsmWTD2bLfie8QObOOEXJLHdytwdw9BEFrUznl6Zese3OrdbgG8IgvaYU4W4mFte7Qy37diyUgk9er/v0gyRLIoRG0pTgKIrmIIVaH0hhCzZ4kRO8Q/WuXnHirXyiTwzu5IOJ+XvBnZJ4mALmmYsbj7v9UMMIgi6Bvs97NMeYE8Y9YR4hgYkgoNrWE2i0K07ReWgxH2c9TAcoPaJh0Tr+YAnwCR/MIFROUmfPSp/4ihUMzKL+/Kog27JOFIKi5p1Zgn/iEk8+kEnkzr4bGUt2L/d8MmHQCJCvcjyWd0k98Dzp9AkVP7pBARbbglAWdD64j4qIHkBB5QI2sdk7OWhH3UgdQK+bxL2ULPs1JWkkDFAi03cPs0flEV4yoKtV8hEoIQahLKPDkP1hX1OecMeVDGHHWStIru11ox2pVXCQEeAc17yYQqm4gkfiA72f0ME2q0gKUSdHPV4U3HOxzFcCXD8NI5KqeR1kZ1WKFGNT+kNZyf36wKpGnh6/rBtsoH4RFJQFVfIFqaks3QAnwgEv5Lojk2ELUE1q+X3U0WSepSPz8oebST8KEpFGS1NAzD1iG45YLtmwHQqX+nlAW0dsBnhGpBbuS36+RjWwrxw7Qnb88yTFBXEc4uDxDEdK+lOsEGTHkqyKLsCdaV/YhFNpmo3OgVZq4iRC3D9D++6NUIo33afp5NG0sgEv+zF6/QMdS9lbOFBWFQIY0WQFMB8uQD1YN0huSEgZ8uMeTp7acOUATZijmY61Sl0ccD26ecTgZwCVGGCkvQwFMlsYsQFXPaAJhSTUpxAcgcJ8yImvVDlA5mENrtMyWtK0FIZgyiGOLdLIAxqIcFgflFDqwlS55Wlc0kguGZCQkt91KjwZzWAP8xlTvHsLAjUxI8Y0GFyONTEpjwiPHhhcfz/7f6oYqgC5U/H/ALf6oYKlwRdA67NTEKlRItMDTXESVOf24vaJqtTMX5EgegiSwTsWHuf9IfK2bQvs5kmalQmqU6SDjlkImTVpWkF6dmQxYuR3wgsacKlIOaSx6OH8ovL50JZcdTyw0rYKgezzXWCS28KnQA1JfrEdvnMlhUqIAHGIpgYAHhWLtgUdYKq9Y9hNs3OUqzSialiH4hKlJHkBDcQFmkntbPTCy1KACn/ErgH0fj/aGREVK9LySZik4wcKlAjEKEEhmjF+rpvHOv2af05btiu9U4l8QUt7iFUq39moFLkguf09oPtNvRXeT/MIUpsK1klKFEO7gRlYIbWmjoKtSi32+YClxUKAI7jlAFzqdK974SQ3B29ngaRbSE9mtJQ1UPw+6/fl4QJbr5lybMvAtprGmFTlZfedmoGZ+AgU4K5hLtlXSmdlz2XT/FXwIHdhSKeJMUq8bcV24qJZIUEA5sAWUW6qMXO7JEyRd6FLVvqR2i2CcLkYqU0S1XNQ8Uix2EFZBdySWzd6mvEeOtaxp1/jjxYpj99ukdQH0bgf/op/2q9d/OLLctxosqGQ6lH4lHNXKmQ5Dzjm9k+kK0LcJWFEULEhtOPKGqdqp7VLn8yv1hzF9iHuZ0xHNHqLWrraLNYdj5ErtSpIm9qok40jdFThDcya0OXCKPtps2mylK0EmWskMalJzZ9QQ7PWhzhudsZvDwI9xHk3a5RDLlJmDPeCTXw5nxj2SMOSfHo9irPjry3sinWN8v2f1gNdnIziZFtIFa+XH24x5OtCVJJCgPHzjQ5MzYOUxHMkuGMRqtMefWhEklcva8RLnYXAUAnMA1ckByhT927nnwdTrQEJKlTUlSDvAKmKNDvJxFeBRZ90IHICFV+JQViYoCgzLAgCtDmDw5s0e2u+yJbYJpQQzMUIA4CViKQnhiS/4nqAXwx3DqlosxTGYYHTa34mN/rAgwmSFMa4Y9TMePYqeGFy/P094aYoV3Sn4s9PeCpkhWjwSegddk6kvAtokuCDkQx7jQ+UeYVcDAt4hZQcL4tIuipVZ+zHZy1pS5XieVM7RKUy0sAe0lKDGmJ1BzROEZwukYRMWpL4SThfPC9H5kNG1sl2t1PQV1DNE80Il4XTMwqSClRkqQFanCDmA6aj7wyhlu8nPYDLLpaQObOVTMQ0S3idB0jVdnWtYQlJKjkMn/tziSRPK1HsglZFFAkAivA1FRDu6UTQaSwgnMhi46VgTYOcTfZb7ssYlSkI+4kB+JAqepc9YLgCQVtr4QXLxah4ENm8MrLccpQClSpZJDuZSFHxIhYQYslg/ho/KIrSTLS2ugY3WAaJSO5CR6RobtfQeAhqBCG87ynoSsS0BUzFuVwhQpiYPVhWp1PCg/BF/Niu9NgZM13xVc0anEjURU7b9FUo4mVMZjkaecXS67XMtUwdqiYgJDpISMCiQn7WXMSk0zGF2INQYY7QyhLs01YSVFCScILYsqOxaBuJXIac1vjZXb6kYpGFt3s1UFN3CoN4Fo5vs7s9bpiJaBJmBKVB5q1dkwBcMFByBxANKB46DOvxRZJs0x1MgMpCkuWDEpcjPhpFys91hKQHDCgbg8LxM5ExrJkrC1o5/c/0by7OtUwLUtSg2qQHzo6jU84do2ZB4+P6iLYLKBzjcJEMfaQs89P5KonZJ9T5H2Eb/wDw5P3leKf0i0ERqUxP25/RH3q/ZzFRH76865Qtt6MqnjGRkGFgdKyNTEoncR5xkZFiTybIQtJcE+XmKwPIuxGIHfJ5zJhHgVERkZFKJQ2wR6E8vOMjI8WJZKAOMTGMjIhnhjc/zdPeGYjIyLz0DfZsO6MccIyMixBpMs6VAhSQQoEEcQQxHhA8/ZyzLCQqViCQwClzCBllvch4DhGRkQqa1olElnuqTL+CUhPckD2giMjI8yDO0jMcexkSQeExYbB/DR3CMjIrRKCo9AjIyKkmxjRSHBBYiMjI8eIJFily/gloQ+eFCU+gETSxQdw9IyMjx48UI8AjIyILHmGMwx5GR48f/9k="/>
          <p:cNvSpPr>
            <a:spLocks noChangeAspect="1" noChangeArrowheads="1"/>
          </p:cNvSpPr>
          <p:nvPr/>
        </p:nvSpPr>
        <p:spPr bwMode="auto">
          <a:xfrm>
            <a:off x="155575" y="-898525"/>
            <a:ext cx="24193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data:image/jpeg;base64,/9j/4AAQSkZJRgABAQAAAQABAAD/2wCEAAkGBhMSERUUExQWFRUWFxkYFxgXFBcVFxcYGBwXGBgYFxUYHCYeGBkjGRcXHy8gIycpLCwsFR4xNTAqNSYrLCkBCQoKDgwOGg8PGiwkHyQpLCwsLCwpLCwpLCosLCwsKSwsLCwsLCksLCwsLCwsLCwsLCwsLCwsLCwsKSwpLCwsLP/AABEIAMYA/gMBIgACEQEDEQH/xAAcAAACAgMBAQAAAAAAAAAAAAAEBQMGAAIHAQj/xABCEAABAgMFBQYCCAUDBAMAAAABAhEAAyEEBRIxQQYiUWGBE3GRobHBMkIHFCNSYnLR8DOSwuHxFYKiY3OjshYkRP/EABoBAAIDAQEAAAAAAAAAAAAAAAMEAQIFBgD/xAApEQADAAICAQMEAgIDAAAAAAAAAQIDESExEgQiQQUTMlFhcSPBUpGx/9oADAMBAAIRAxEAPwDmk+6EpWwZiDm7wJOs4BSBqO+LBMs61jc5uBV6REi7cfZYt2h+Gh08GhDFdU+WOZFKXQCqzSx8gy4l/wC8by7oxZJLdYsku60uCGpx/WD0rCQzeEXSfyyHSfwVSdcKQC7As4BPhEabpS4Iyo+fXziS7kTbVaD2aFKxHIB2TkHblWLBtDstPkbwlEpABJwKJNBmXoPGKu2noNOJUuSu3jc5SxAoz+EV61TGWX0yEWm6bUZjpL7pOf49PEecLrzucmYwooUyoRxhqHsTyT4tgVzFypOYYHrDf6mOER3bdgQFaqfPRuAEMzICg4NdRFa2mROtAtls4S7BsveJVpjdEkpdzGLFIJPXJR9kaRGxTDaXdqOxxvWFkxLR6bVcImoc9kcmyKmLCEJKlKLADX+2r6RZtntkpsxKghUsqSWKXUHI0CinCfFo92RT2LziKqomj7pozcyPACOnXVY0oJmJASpQZQAZKtRTQ8xTlAaze7SCzh3O2cvn2RUtRQtJSoZg5iIlCLdto0xWJmUkMeJHfyMVJS4NF+a2CqfF6B1IiFcuJpk2B1rMEKEUyTCq952BIIzxB4aLBhHtHSUfzCJXTLyLbxsQI7VOSs2GR58IERNZuEEXcshCnfCdIg7PebhHk/gil8juy2/RSQkMyTAFtQcYKciPE8axaNidnFzj9pKV2WYUpJAJ5PnEf0kbM/VimakjCs4QNQQCT0ZoVT8baGKncbFVm2cmLRidCAxorFXjUJMJbbda5WbEcUqceMWnZ+7C0uXNxpUo7qQcJQChSwqp3c0EciSaBiLf5IkSpn2hVNcLKlrVVIwkEqNahq/ci/3OdEPD7dlUETTZDB40k2cqyygz6riS2sFF0BoO6rp6wRd8kKccIitFlKNXg67JBCcQDv7RZJvg8XSbLwg4DTDQ686ax5dYZCS1Q54u/GDpE10BwXIzAyq9RE6pctxhDDI6Rm4k0+UM000ey56Fj4WIz07++IfrISd0gd8EhaU5B+8P+xEVoQBvIYvmDp3Red7JehtsdZjZk/ZoM0LIWGZ04nBCiS7JUhSXAOlNYtd43jMWlIRKCnAd1hOFyQ9QxAYxTtnLcZU0ULGhA3h3sNaVi2LtTIcKSrECwRUliTxLAOeVYHXDG8b3Jzq/7DKsyxhcrm4pkwZBIK1CUw0dKVHzhWlQUXNPOB7VNcqLnEpaiqr55dAGDco0xkv971/v6w7iW5M3NXvC1TEjV/KIF2wuC1Pb3iFPPIB+n79YinKJqc3/AGANIM0gKbGk5X4niFclSgyUkmIlzqCjU8YCk3ytKixoeMVjG7nSL1WnwN5d6kSsBTvZNEt3WBVoWlHwj5jy1bnpDFVvkfUcdO0bq+XrCy69pEoQcPxkUfIH8StTqwHnAXiqdtDF3vSbLsu1yUTJcljhSpGQcEuBhcfCyXPMhtYuiJOFIaZNVjFCatVIAGFLChLPzjmVnkqXLQUHeKkkKb5jhILd/pFymWoYR20ib2iSAnsy6FHMMXFDCqWtocjVJAF8zgm0GUVqmnA6irCDmR8oAy5aRVrZZ8CiH/xGtuvdZtcuYoMpa1un7qU7pSedfWPL0toUp3qN09Mj4ekGxJqv7FczTX9EKgIiXMEDzLUOMDKtENiocqYIrV/uVEF8GbgZQ0M+CbJLCsSVAEEe0SuS8LZVkWMrSMByq2pEM9kFpFsRjSMyBiDsrQsYjR9jMUghsJofSJ7fNlrMubLBCgpIVzqKxLjcslPVJnYp97pKggIwMkakuRma5A8IrG21hTMly1rS4QtJP5SoOH0BOEHx0h9ZmMyX+KWfaIr1kjsZqF1xpIPdp5tGXy3sc34+0Eu/YyyoSVAz1m0OgHCpZSVKSaqALFnqaMFPkSKft9dsmyy0yULUshajvswxDCyQBoKvxww6sd99mlSZ8srUh2UG8wQeRpHO9rL0XPn72mQ5mpJ4nIdIvi3VBM+ogAk0DOKnnBss6tGk+7VICGBOpLQSoMMo1ljaXJlbFNvU59ostls4ShKeAHiYrslONST+KLCZkWxLls8WFKsNH7uES2eZm+kK5FvSsFIcEfeZzzpDC77Q4L5inOMiXXloaaWiddsQlico0UVzFtKSVfhSMR6gZRnZpmg7mLDm/wDaOo3JYpcqzpSkBIAro51fjFXTXLCzjVFTum6inCqayFiuHE5BrnVh3RbLShHZkhhjzLAZ1LnWPFOSWbrWN1ppp7QBvb2ORClaKFfH0fKmntbMUnN0KJSeiiMJHe0VS8rmtFnI7WUpAeiiHD8AtLpOWTx26QlhU1MC7R2dK7NMBAIwnOoOvqIYxZ3PD6Fs3pprlHCnNeH+TEhLA4iWFajj/mLgq7kjEyQxzAAIPSEl72YFMwAMSlPRi3o0OVk2ILEyt2mfoC4ELJkxzFjkWEYJhIGjcviiuBAKzyg+KuPFFannYch1AJS5USAAKkk0AA1JNIvtm+iCYizKnz5uBSU4uyQkLLDRUx2dnyBHMxUtjgn6/ZR/1keRePoq9khUhaNVy1JHeUlhEZsuskp9B8eNVyznGy1mw2mWlyUg4WpwbIMKEhuDczHRVIGGrvwaOebMTQLVKxFnWnPjT1IHjHVSl4v9TxTGReK1wNNqdJHLNurtQJyMIwrCSpSgznEaA6H4ScvmhIv6P7Suy/WJKxM+J5bFKyEliUlyFFwaUyo+UOr8nmfaVlNcawlA4h8CfEAeMdBsSBKkplAv2aQC2pap6lz1i/qpj0+CFr3Fbxqj5qXbjEf14xZbRs6CpRbMk+JJgRezghUQYl+vmLBdE5yO4eggU7PCN7GjBMKScmA6ACLSXjsE2nT9t3pB8IHutblEshwpYz5VhltRUS1cCQe6ANnZJXaAdEVMet+KbLKd3o7Zc+z6pwlTcYQEDdDYioHjUMPHpDu03OhSyTvMBpQHN2HJuOcKLptIQEAqpQAaPFmsU8KBIqCTXy9oyJyeXtNDJGq8ij35seuYt5bVosksBzqK/wB4EnfRvZ5spIU4moFJiEuc3IUDuqDua1GhEdJXwjTswA0X5nmWTVea1Ry69fottUqUVypqJzB8GAy1EfhJUUk8nD8dDQDY0q3cWFXfr3R3W9LdhARiYtSuYH7EcUtlyIM2YozCHWosAKOSWjT9H6u8vtfIhnwrHOxRdl3YZ6gv4RUHQmDp0svy0iezhNWJOgdn8IimTGOE98PtSlwLIIuu6iHUp8ZNBpnU84NvaYAEoFGqSINsstQSsheSlAZFmMKp6HObxhzD89sadrWkMbvllAd8w7enWOkWyYoS0lPEAg86PzY1aOd2NTgJ5ekX69N2XJHFaaceXXJ9HeKZp5Qx6dvTYyu4u5PGnEDR+J7uWUMZh3R3mFFim0KUqTiBDipCA5OJQYEYhu88GVDBEu80rICSxB+ZJ0IBIDgqDOxHIkQJoZXk1vRvapSqkfCGYp88YIyqkhv8hz5h+pKJzwqfvrEFvnpSFF8CUhSUtiwolgAqAyxk4XDgM7Vavt3zu2sJP3gotnm9HYP4CIc65IVb4KV2oINXAZ2DEh2oc2o2sKbdJwnFmFpCSRkCo0buOEQ6tl34EhYyIc6Nkctf8QsCSZZwmuINVsiCehD58Yd+BDbT0Kp0rs5cx3qBn1imibWL3tGPsy3DTrFCwGG8fQvXY42anlNrkEaTpZ/5CPoPau8OysyJg+IKTh4Yqs/LM9I+fdnrMozpagHwrQo9wUDHddv0/wD0BxCkEd7s3VyOsUuZvNCf8f8Ao3g4Wyp2CzlamQMSi6mycgFRbgWBZuQ4NdU7S4rEo17VhL5lSnAV3sFHvSY5rdltWmYOzBUpJBSwJpo+jaMTpFjvkTJk1E2XLUlDSl2lAKWSEqmdqFkFjillJfUJq29Gx61rynyW0v8Av+v6ZernpsDnqwKBqkpwqSQWZ2KSOhDRcbktWOxzJp+NWIqPMU6BgKc455es+YqYZsxJOI4nSXQkfKEgPQUqWyeL/sYgG72+9j81KHtC/wBTc3hmn+W/9clpyKvxZTFp9IGmJgtYpAyxGeZzBlpiqWiYEzln/qGLYsRRbyntPX/3CPOJRMvRvfduKwAMgYe3JeCVSpcqWlKd4BSsNVHNn4xT58wlagKgF4uuw1lCpLuSoTcmO7QB31gef8dhsVPzLlfU/BZSr5klJDZuFD2eLTcd5CSlEqYagCoyYuX6HEnoIq+0ZWJaMAchQURSoTnU5Pk+jvpAlltbLTMJBluCtNUqlpW2JkliEJUygflw6gPHP5PJNVPwbWlS0zoyrwClkJPwhzEi70QUO4y45d8VJE2TgWqWpaEiYozHLYqJ7UAj5Kpc5DkIQ35f7KUiQha3JUQCUgqDby1mkuWAAT7bxJnmdz7e2C+0vn4Gk62dpPnKr9mgpTXTGqraElIjmdutCgtbcS/fF12OX2gmqJxFQ3iHYnN0g5Jqw4gPmYqk5BC5mIBsah0cxo/TYcNz/Al678ULpL7pzc9BEN5qOIRMqaSvIBIFIy2rFDGx2jNlj6x7OrBda6Po3oTDH/R0AEnGQSwLQ4mXTQqSlSgMyoUA1ziBVmVLYS6pfmW8agBjlGavaMaTB7BcSTPkpClAlQVhahCd4vwDCLXtNaMAlEuMK9CxJCVMAdKsX5QJsxKJtGJWeA5nFVwKHNm0hpfFnTMWhJqEF/8Ac2XeAfOFsj3Y96eUp5FkhUxSQip1wj4QNHHHmYltF1zQHw4uSTiI40490OJFkwMGYNiNPl0LebxKZagA265KizF3LqyyernOBbNJeo8eJSKVbrzKpa0LchaVIfUFQID8Rlziw7FSwLGlOYS6XPAGA77u1MxBPzAOOlWLZu3DhG+xloHZFGjlQ8n9vGCdwJ5Ll5U0tcC3aKQBKKCSGLFuD08m8YqxlKSSEOpObuNcxFx2yIAmHknxJKfaKV2xSoPVOsHx8yIZlqjJkpSgQoM4pUH0hHNuXgMjFkWK5RoqW8MLhaFWt0Q7O2b7UJ0UUjxIHvHUPpFS9hUE0KVyj/5E+1I53dAwrJ4V8Kx0DbyaFWInNKsD8xiSR7Qtjf8AlX9o0WvYc7VbFIQBLLDM4aEvm6szrk0EXVtGqQielDK7eXhHAEkgrUXqQgqGlVB4VokpCklSFFAbFgWAqh3mcCpGXXKJpSR8JRMfESVY0MEh2Aoa5OSk6txPUuW14qBPyqW1MHkm8cBLEkasN09yfDez5x1XYlb2XrlloDlo7v1jnlisyQsqCHw5gqxkg5kDCEuODPm3A3bZG9ZaVCU9FkYeRYBmPdCPr8OS8fm5W13oJjTT8qSRX7ys3ZzVoPyqI6aeREL1iLJtjJa1KP3kpPk39MVyYmM2XtIBa02CzIql57OTVLWoIUXWVAhjQ1i2TBDOVJoKnIeggseO/cU5+DmxuSahaiJa1OPu5GL/APRRc61IWFoOIEqIJwtWmeeUMpVnix7GyWmzfyoHmo+0VzuHOkExqlWwix3Mhc8y5gUMcuYkBSXYnCSQQGLAHWFl6XAgp3kFRqCBm4dJI0qQT1fjFgvXGJ8qYgYjJdRH4SGUSTQBjnzhdjM04T94qKnIbESoMBmQSWegwjMxz3r5SmUuHs0sF15OvgqixO7Y2eUAUplJTiOE45gTiUVFYUJjAFkEtQV1hgm5pKglC0g4a9kXS6k1LSgQlRfUg8hrHtmlUVOSD2iVhVC9Utu5ZEU66Qy/1NYWMK0lKg4ChStRhUMjpVxQAB88377rSTH6hp8CnZK5lSgtCwlS1KUsnJ+0JUPlOQLdNIU7SbDTfrEwy8IQshbZM4AUABT4gT1i7XLKwzalyQBXRnI9VeEEXzZCtYOIhkt5mOq9Lkny8l0zE9RNePi/g5LN2FtASRu8qmFc3ZSeCxanIx11V3H75iFd2n7xjR+7jEvChXKtebPnoR6PGk1Cl/LlkSc+nfA122pSgVEYQOCS4GkFrvJCaMomtAnXOEQ6DNmt2YsnRAeh4qGldIZyrQglSgtKgSXehcU64SCGfV2aE902rEidMYjeQmobUqo2hcVhutQEoALxPhSKAZkAApq6nHPNoUrTbNCHqETfXEmuJnyxZgBqU5Fuoje0T6JIDgg7oZ1HIVPA6OHgW2lIICU4SmhqVVIJeoA+FqMGjQWoAEHdDFQJCTliGA4hVJfI001imhjudomWpQXuhO8oMKlWFi5DEgKq4zBAJ4GEN1nsJqk5AMsD8KqHwPpDI2piXCVFKwx3s0sfhIBDDcaoOHuBru16SlKZiVDHVOIABzUggZEOcw+cElfAvk9qTDNr5wM6Wksy0ktxwMfLE8KpVml1dLxJtXPaTYZxBxFaQ3KaneB6ekaC0EOAzQbF+Ivm/MCErtXWHFSgUIGFFHHFziL8xwjP9NVxhtZrSC5w1pEirR+GDyuBV9iaxIwqUHrFovScVXUh80qCD/tNPJoqElahOcp1i+2Wxibd80K3QStaOOKWAp+50kcw8UxanJNP/khyL3x/BTOy00/sX9Y1CaEcH9B7vE83J+ST/wCr+URFT4qNun9+UdmgpvKmEKChmCrry8Hr+sH3XbQm0SlgjsysFQIdv8He6QAKZZlR9a+RgGVbAhYrRR8CDQjmDT/EUyY1klyyGk+y67fFf1hJQHBlg+avaKnMmTuHlFhk3qmbLQlXxSwU96KFPg5HdhiCctEcrWN4m4fwJZV7itzVzeEWSyA9mh88KX72EAzloh0iUkS0HilJ8hEFJMlpizbJpG8WrqeLZdzA+cV6SsHgItGy6AASC7kuGyqA78wB4QG9BUCXxfKUomg0OPC4zKSKpHfhimWnaWalSk0CSaMHIBGHCRrmovm7cBDXbGckTUIc1WpWg+EHF3tip1hLIQ6gsh8ACq6kncd8w58o5/1tf5dPrRueixL7Xl/I0sFtCElCkEElzvDdOQfnkTWjs8AfU5yldiGw72EPvYKhQSCwUQN1ncMHGp3kZEDMAl+Yq8TKQosrs1FClOkpIlrxaGUSRvB9HGhpGbD54Q5U65DkXmqTaZYU5QtQFXCk4jSpqpLuK1DnhW3WxHwnkfaKXeaVzpWJST20sYknCUGakMp8ByWBUgEilC2Vxs9p7SzSpn3wkjqK+YMbf0+npy/gyPWpaVAy0xEpMEKMRKUOMbBmnMZOzxwqmSZi0pI3ULBIGbZUYaNyhRKu20kMZgY/iW/mnOLbdFyrlMTNWQC7OyW1BS5BfxEQWGwoSpQA3VEqYl2JrR8hyinhvshaGmy93dlYQhSwSZoJVkBUJ10HPhDydbEy0oR8aBUEqCxiABIWl3NVk9ACzVRInHs0pBoEqdtVGYoOTpQD+aJ5crCgqUQwSSC4USWIbCK1+JJ4pObh13waMpNIIn2/tFHe0dxq4OGjBvhAaNLKrGpKWCsYUDSgdQGFRI5jQhye8jSlBSgEhnZnqauQ44hhlElkIC2D5HIPmUNRsq1iobWl4oMSlYlgpxJNCrNWEqqU9ocwU5AABlHlFf2wlKm2RSAQKA4TUgOHUTpWjDgTkYcBROFxiAFOAogYiRkaqHLEnIZx26WVJGa2FEuwOIuX5vhDsfm5RMvTBV7pI7/WiZKy/hrlqAbJ0BQbuBIhElZfJ4Yqn4gUswcGpJUWAAcngAB074jErlDOOdITy15VwYleMBqNpGdgYKs1nf4c9Ym+qGDroVfYBLscOJc2aqXK7LB2kkrASoEiZLWjApLJ3kl2UCAQ4YsDGkmyGK3tQ6Z1nAd0qKgASKndGX5VROPG8lJINFeLDE2TdD/dA8mr4RBMsmHV91vAhvInwhrIsxKMogtNkUBy/wAR06yL9jXkgcWavX1Un9IVXpYFYcSACTUpOS+4/KvnrrpD/syD/u9wYGmJfCIny2e7Ed33mk4aEOOBdjq/IiG6rC+sSWm7pabIqYkHtHcFiUguUtwclQUX0THtyWFYk7xc4lNRgBRgO6sYnqmsm71pp6f8gM8a0wSZdh4w9sk9BloCn3UhPhT2jeVZMVNYLst1jLFGZkbS4B49b5BkykZh4tez09CZICAVErZZLBiQ9OQSBC2XdCSQlyX5aQwtssWSSqbLBcYAU4t1QxBNaFiAo1HKA1bUtv4DKU6SXyU/aO5J020iaVJTKFAzk7xKywZsy1T8vCBZdlZkJDDM1clTEBzq1eVYZTJQtBP2y5ZJfCWUg1fRm7soOk7MKyMwAHPDV/Ed8crnz1lrZ0GLWKFLYjn21MhX2bLVUBq5gBweL+kMbkmKmKxzFYlrcHJkpdLITT4Ri7iaxJe902eWMKSVTNavUtmeLPQRJcVhUllKBFDmwYHCxqXcsNIFvS0j11LjyANsLYuSU4VVStJDmmeEPyanUxY7be6bPZrOqYNwdihReqQpB3m1wjCTyfhFV2ns4mz8Jc4CnEMnUSSmW75ua8KQkvKbOnEAL7RErEEoq4c7ykgkuKBgGZIAbN9T0mRYZb+RfJh+8pR143eDk3Srxp/pg4Qi+jnaQTZYsyzvy0/Z/jljTvRQdzcC1zIjex2rlUjEy46x24r4ObrBY5ZHvhMlB0BJ4JBJ6AQ6lznSX5jJqQms1pAUVOBhy41o4ozedYLT0tgoW3oJRY2KtMQGlXSCSCz1dYHcIaWecd5CgEsyTiGacIKH4gEkgjNg7sIU2S0IC1HizlzRnenP+kdTbGtlUar1Duahte9tawo+R7Wg9UgKD4RShyO6N0GnysM+YfOA5NnwzAcgODFy4UTk2mvBoYhBJcqoyiaYiTmGqCXU4NNU1pAk5woEkYWIA+8TupbDmxJNQHIqYqFVAwS1C/xAJdVAcJH8M5FknfTxYxLMl7pYOAAQScJDUfNumseTlZa0ID6Gvu/QxJKmN8PwkEVDOGIcCrVDUJY6xUn4FtslNMBAYKHHXU+OkednBlsTiZRLkFye/MmIwIch7QjkWqJ7uSBifl7wYCIDkFniXHBl0LvsMlkQiv2zAqKuAB/lOnjDWXMMJL7m75HIe0ExU5raKZLcTtDmwW5OGgGUC2+3gO4ox8W/R4X3RN0jy9EkkDioDxf+0HVMTeStdjiXMQqtKLP9MaSrLLUs9YXXfMdJPMnzH6RvYppqeJMXWSl8lpz0vkYyrJ9kpFKvmHFWzAIOYfMRtJsqUICQ5A1OZ1JPMkmIbPNLq7x7xuqaYVyU22OLI7W2bZFxGwIJetTAy5kNbuBWEpYM1S2kKZeguLtjO57OGKq8nifaGU9kmjUIxfykK9AYMkSacBCXbWansDIxMqYCWGeFO8SeTgU1gGdzGJuutDGFOss6/ZSZkzn+/wBtDa7reFBlz1pHB2/5QjBdIJGYHpGihHJeKOlqVQwvi2oKgiTloeZzU5zNM4YXTYxLQFIScR+ZIBmq/KpWTlziVQDupX5KA4fiPD9ItV52pSJaUI+JVMgWcUHNszxZXKLyukgObiVKK3brS0zCliJJJUUklJmrCQcJNVCVLoCalSsWZMCTAUqChQvmKMYItdnSklCckjDzJ+ck6krKnPdEMs4kh82r3ih83g935PaGMWNTJtLnntEzZZEueg4gckqI46JfIjIgnKOuXLeqbTJTMAwk0Uk5oWKKQeYPiCDrHGwNOGsNbovaZKJwTFILMWZiBlRQIp3UcswJdv0vq/s8V0J+r9I8yTntEl/om7vYS1FQBBUwJD0YDRPOvSKnYJk5MzDO+EuMVGCtKjwauYi4CRJYKLqIFWWpL94evV/CAp8pKiXAI5sQOn7yjoXPOzmZeiCwTk9kd8KDl2ydqV1JSXoaZRKLWpsOI4QwDEjU1GoLEwFeFqSlJSMyOgeFUskZEjuJEU+2hlZXrk6DItxAYjjzNH8H848XaKhY4OAdCC4JHHPlnQxHY7OkoB5PmdYBtiCFjC5pXlXi3KAh98BlttDsps1Fy7tidiwAFC44F3pGkkPrkHfJyE5sOtO6Fv18/CRrxieWtqg6N0MEWPgG8umH2ueGKQoHgwocvVo0EQyDEpgqnQCqdE9nGfT3iVj+xGti+bp7wQ/ODLoC+zVIMIr/AJZCwdCGfmkv6HyMWEGILfZBNllOvyk6KGR9jyJiyegWSfKdFbu6YyxE9ttP2qRwqfAmEV32YpmkEEKKipb5uKMe5h5xuqa9oIfRQ8gPJx4wVMQf6GcmZuAgs6S/8wPvB1nDAQrkmgGoSHHh7tBva7sWKjOxB8XePT+8EKREVzVQo8Vn/wBUwaUCAX2aOL8EBmXFr2fsLSwo5qA8NIrpliLhdafspf5R6QG0HlhZSACTQCpJyAGcc52jvGYtaJyWw4yEhvhFUFKu8Z84tW116CXLCMTKW9GfdDOOTlh4xTbfaHlllYgpSKFISUuQWLZndzjnvqefdrGvjs2fQYdL7j+RTLRugCoy6B29POPBBJS1IgVRzpGVvbNg9lJdqPUdcqdcusPb0thSozabrIljN5hDqXzAYH8qQNYSWWcQlkhySMLHWvgXI9dIcWizPKxEuGZLCmQClA6vhH8tOJPhxuqF8/GhFECCxIyqD409R5xM8QTPjHN0+49POISHjaZm+RGceNGIVodKdP37RiU6HSIfBQHG0qMZTgXhABxMBnnuqINH0zNGOrlbMOCmbdPDEXBG71aMk3jImkJVNStzhGKQXzyxHJ6DpDa0WQYGSGbID0AjrlWzjNFRvGwFJJd+mXfAsmWTD2bLfie8QObOOEXJLHdytwdw9BEFrUznl6Zese3OrdbgG8IgvaYU4W4mFte7Qy37diyUgk9er/v0gyRLIoRG0pTgKIrmIIVaH0hhCzZ4kRO8Q/WuXnHirXyiTwzu5IOJ+XvBnZJ4mALmmYsbj7v9UMMIgi6Bvs97NMeYE8Y9YR4hgYkgoNrWE2i0K07ReWgxH2c9TAcoPaJh0Tr+YAnwCR/MIFROUmfPSp/4ihUMzKL+/Kog27JOFIKi5p1Zgn/iEk8+kEnkzr4bGUt2L/d8MmHQCJCvcjyWd0k98Dzp9AkVP7pBARbbglAWdD64j4qIHkBB5QI2sdk7OWhH3UgdQK+bxL2ULPs1JWkkDFAi03cPs0flEV4yoKtV8hEoIQahLKPDkP1hX1OecMeVDGHHWStIru11ox2pVXCQEeAc17yYQqm4gkfiA72f0ME2q0gKUSdHPV4U3HOxzFcCXD8NI5KqeR1kZ1WKFGNT+kNZyf36wKpGnh6/rBtsoH4RFJQFVfIFqaks3QAnwgEv5Lojk2ELUE1q+X3U0WSepSPz8oebST8KEpFGS1NAzD1iG45YLtmwHQqX+nlAW0dsBnhGpBbuS36+RjWwrxw7Qnb88yTFBXEc4uDxDEdK+lOsEGTHkqyKLsCdaV/YhFNpmo3OgVZq4iRC3D9D++6NUIo33afp5NG0sgEv+zF6/QMdS9lbOFBWFQIY0WQFMB8uQD1YN0huSEgZ8uMeTp7acOUATZijmY61Sl0ccD26ecTgZwCVGGCkvQwFMlsYsQFXPaAJhSTUpxAcgcJ8yImvVDlA5mENrtMyWtK0FIZgyiGOLdLIAxqIcFgflFDqwlS55Wlc0kguGZCQkt91KjwZzWAP8xlTvHsLAjUxI8Y0GFyONTEpjwiPHhhcfz/7f6oYqgC5U/H/ALf6oYKlwRdA67NTEKlRItMDTXESVOf24vaJqtTMX5EgegiSwTsWHuf9IfK2bQvs5kmalQmqU6SDjlkImTVpWkF6dmQxYuR3wgsacKlIOaSx6OH8ovL50JZcdTyw0rYKgezzXWCS28KnQA1JfrEdvnMlhUqIAHGIpgYAHhWLtgUdYKq9Y9hNs3OUqzSialiH4hKlJHkBDcQFmkntbPTCy1KACn/ErgH0fj/aGREVK9LySZik4wcKlAjEKEEhmjF+rpvHOv2af05btiu9U4l8QUt7iFUq39moFLkguf09oPtNvRXeT/MIUpsK1klKFEO7gRlYIbWmjoKtSi32+YClxUKAI7jlAFzqdK974SQ3B29ngaRbSE9mtJQ1UPw+6/fl4QJbr5lybMvAtprGmFTlZfedmoGZ+AgU4K5hLtlXSmdlz2XT/FXwIHdhSKeJMUq8bcV24qJZIUEA5sAWUW6qMXO7JEyRd6FLVvqR2i2CcLkYqU0S1XNQ8Uix2EFZBdySWzd6mvEeOtaxp1/jjxYpj99ukdQH0bgf/op/2q9d/OLLctxosqGQ6lH4lHNXKmQ5Dzjm9k+kK0LcJWFEULEhtOPKGqdqp7VLn8yv1hzF9iHuZ0xHNHqLWrraLNYdj5ErtSpIm9qok40jdFThDcya0OXCKPtps2mylK0EmWskMalJzZ9QQ7PWhzhudsZvDwI9xHk3a5RDLlJmDPeCTXw5nxj2SMOSfHo9irPjry3sinWN8v2f1gNdnIziZFtIFa+XH24x5OtCVJJCgPHzjQ5MzYOUxHMkuGMRqtMefWhEklcva8RLnYXAUAnMA1ckByhT927nnwdTrQEJKlTUlSDvAKmKNDvJxFeBRZ90IHICFV+JQViYoCgzLAgCtDmDw5s0e2u+yJbYJpQQzMUIA4CViKQnhiS/4nqAXwx3DqlosxTGYYHTa34mN/rAgwmSFMa4Y9TMePYqeGFy/P094aYoV3Sn4s9PeCpkhWjwSegddk6kvAtokuCDkQx7jQ+UeYVcDAt4hZQcL4tIuipVZ+zHZy1pS5XieVM7RKUy0sAe0lKDGmJ1BzROEZwukYRMWpL4SThfPC9H5kNG1sl2t1PQV1DNE80Il4XTMwqSClRkqQFanCDmA6aj7wyhlu8nPYDLLpaQObOVTMQ0S3idB0jVdnWtYQlJKjkMn/tziSRPK1HsglZFFAkAivA1FRDu6UTQaSwgnMhi46VgTYOcTfZb7ssYlSkI+4kB+JAqepc9YLgCQVtr4QXLxah4ENm8MrLccpQClSpZJDuZSFHxIhYQYslg/ho/KIrSTLS2ugY3WAaJSO5CR6RobtfQeAhqBCG87ynoSsS0BUzFuVwhQpiYPVhWp1PCg/BF/Niu9NgZM13xVc0anEjURU7b9FUo4mVMZjkaecXS67XMtUwdqiYgJDpISMCiQn7WXMSk0zGF2INQYY7QyhLs01YSVFCScILYsqOxaBuJXIac1vjZXb6kYpGFt3s1UFN3CoN4Fo5vs7s9bpiJaBJmBKVB5q1dkwBcMFByBxANKB46DOvxRZJs0x1MgMpCkuWDEpcjPhpFys91hKQHDCgbg8LxM5ExrJkrC1o5/c/0by7OtUwLUtSg2qQHzo6jU84do2ZB4+P6iLYLKBzjcJEMfaQs89P5KonZJ9T5H2Eb/wDw5P3leKf0i0ERqUxP25/RH3q/ZzFRH76865Qtt6MqnjGRkGFgdKyNTEoncR5xkZFiTybIQtJcE+XmKwPIuxGIHfJ5zJhHgVERkZFKJQ2wR6E8vOMjI8WJZKAOMTGMjIhnhjc/zdPeGYjIyLz0DfZsO6MccIyMixBpMs6VAhSQQoEEcQQxHhA8/ZyzLCQqViCQwClzCBllvch4DhGRkQqa1olElnuqTL+CUhPckD2giMjI8yDO0jMcexkSQeExYbB/DR3CMjIrRKCo9AjIyKkmxjRSHBBYiMjI8eIJFily/gloQ+eFCU+gETSxQdw9IyMjx48UI8AjIyILHmGMwx5GR48f/9k="/>
          <p:cNvSpPr>
            <a:spLocks noChangeAspect="1" noChangeArrowheads="1"/>
          </p:cNvSpPr>
          <p:nvPr/>
        </p:nvSpPr>
        <p:spPr bwMode="auto">
          <a:xfrm>
            <a:off x="307975" y="-746125"/>
            <a:ext cx="24193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data:image/jpeg;base64,/9j/4AAQSkZJRgABAQAAAQABAAD/2wCEAAkGBhMSERUUExQWFRUWFxkYFxgXFBcVFxcYGBwXGBgYFxUYHCYeGBkjGRcXHy8gIycpLCwsFR4xNTAqNSYrLCkBCQoKDgwOGg8PGiwkHyQpLCwsLCwpLCwpLCosLCwsKSwsLCwsLCksLCwsLCwsLCwsLCwsLCwsLCwsKSwpLCwsLP/AABEIAMYA/gMBIgACEQEDEQH/xAAcAAACAgMBAQAAAAAAAAAAAAAEBQMGAAIHAQj/xABCEAABAgMFBQYCCAUDBAMAAAABAhEAAyEEBRIxQQYiUWGBE3GRobHBMkIHFCNSYnLR8DOSwuHxFYKiY3OjshYkRP/EABoBAAIDAQEAAAAAAAAAAAAAAAMEAQIFBgD/xAApEQADAAICAQMEAgIDAAAAAAAAAQIDESExEgQiQQUTMlFhcSPBUpGx/9oADAMBAAIRAxEAPwDmk+6EpWwZiDm7wJOs4BSBqO+LBMs61jc5uBV6REi7cfZYt2h+Gh08GhDFdU+WOZFKXQCqzSx8gy4l/wC8by7oxZJLdYsku60uCGpx/WD0rCQzeEXSfyyHSfwVSdcKQC7As4BPhEabpS4Iyo+fXziS7kTbVaD2aFKxHIB2TkHblWLBtDstPkbwlEpABJwKJNBmXoPGKu2noNOJUuSu3jc5SxAoz+EV61TGWX0yEWm6bUZjpL7pOf49PEecLrzucmYwooUyoRxhqHsTyT4tgVzFypOYYHrDf6mOER3bdgQFaqfPRuAEMzICg4NdRFa2mROtAtls4S7BsveJVpjdEkpdzGLFIJPXJR9kaRGxTDaXdqOxxvWFkxLR6bVcImoc9kcmyKmLCEJKlKLADX+2r6RZtntkpsxKghUsqSWKXUHI0CinCfFo92RT2LziKqomj7pozcyPACOnXVY0oJmJASpQZQAZKtRTQ8xTlAaze7SCzh3O2cvn2RUtRQtJSoZg5iIlCLdto0xWJmUkMeJHfyMVJS4NF+a2CqfF6B1IiFcuJpk2B1rMEKEUyTCq952BIIzxB4aLBhHtHSUfzCJXTLyLbxsQI7VOSs2GR58IERNZuEEXcshCnfCdIg7PebhHk/gil8juy2/RSQkMyTAFtQcYKciPE8axaNidnFzj9pKV2WYUpJAJ5PnEf0kbM/VimakjCs4QNQQCT0ZoVT8baGKncbFVm2cmLRidCAxorFXjUJMJbbda5WbEcUqceMWnZ+7C0uXNxpUo7qQcJQChSwqp3c0EciSaBiLf5IkSpn2hVNcLKlrVVIwkEqNahq/ci/3OdEPD7dlUETTZDB40k2cqyygz6riS2sFF0BoO6rp6wRd8kKccIitFlKNXg67JBCcQDv7RZJvg8XSbLwg4DTDQ686ax5dYZCS1Q54u/GDpE10BwXIzAyq9RE6pctxhDDI6Rm4k0+UM000ey56Fj4WIz07++IfrISd0gd8EhaU5B+8P+xEVoQBvIYvmDp3Red7JehtsdZjZk/ZoM0LIWGZ04nBCiS7JUhSXAOlNYtd43jMWlIRKCnAd1hOFyQ9QxAYxTtnLcZU0ULGhA3h3sNaVi2LtTIcKSrECwRUliTxLAOeVYHXDG8b3Jzq/7DKsyxhcrm4pkwZBIK1CUw0dKVHzhWlQUXNPOB7VNcqLnEpaiqr55dAGDco0xkv971/v6w7iW5M3NXvC1TEjV/KIF2wuC1Pb3iFPPIB+n79YinKJqc3/AGANIM0gKbGk5X4niFclSgyUkmIlzqCjU8YCk3ytKixoeMVjG7nSL1WnwN5d6kSsBTvZNEt3WBVoWlHwj5jy1bnpDFVvkfUcdO0bq+XrCy69pEoQcPxkUfIH8StTqwHnAXiqdtDF3vSbLsu1yUTJcljhSpGQcEuBhcfCyXPMhtYuiJOFIaZNVjFCatVIAGFLChLPzjmVnkqXLQUHeKkkKb5jhILd/pFymWoYR20ib2iSAnsy6FHMMXFDCqWtocjVJAF8zgm0GUVqmnA6irCDmR8oAy5aRVrZZ8CiH/xGtuvdZtcuYoMpa1un7qU7pSedfWPL0toUp3qN09Mj4ekGxJqv7FczTX9EKgIiXMEDzLUOMDKtENiocqYIrV/uVEF8GbgZQ0M+CbJLCsSVAEEe0SuS8LZVkWMrSMByq2pEM9kFpFsRjSMyBiDsrQsYjR9jMUghsJofSJ7fNlrMubLBCgpIVzqKxLjcslPVJnYp97pKggIwMkakuRma5A8IrG21hTMly1rS4QtJP5SoOH0BOEHx0h9ZmMyX+KWfaIr1kjsZqF1xpIPdp5tGXy3sc34+0Eu/YyyoSVAz1m0OgHCpZSVKSaqALFnqaMFPkSKft9dsmyy0yULUshajvswxDCyQBoKvxww6sd99mlSZ8srUh2UG8wQeRpHO9rL0XPn72mQ5mpJ4nIdIvi3VBM+ogAk0DOKnnBss6tGk+7VICGBOpLQSoMMo1ljaXJlbFNvU59ostls4ShKeAHiYrslONST+KLCZkWxLls8WFKsNH7uES2eZm+kK5FvSsFIcEfeZzzpDC77Q4L5inOMiXXloaaWiddsQlico0UVzFtKSVfhSMR6gZRnZpmg7mLDm/wDaOo3JYpcqzpSkBIAro51fjFXTXLCzjVFTum6inCqayFiuHE5BrnVh3RbLShHZkhhjzLAZ1LnWPFOSWbrWN1ppp7QBvb2ORClaKFfH0fKmntbMUnN0KJSeiiMJHe0VS8rmtFnI7WUpAeiiHD8AtLpOWTx26QlhU1MC7R2dK7NMBAIwnOoOvqIYxZ3PD6Fs3pprlHCnNeH+TEhLA4iWFajj/mLgq7kjEyQxzAAIPSEl72YFMwAMSlPRi3o0OVk2ILEyt2mfoC4ELJkxzFjkWEYJhIGjcviiuBAKzyg+KuPFFannYch1AJS5USAAKkk0AA1JNIvtm+iCYizKnz5uBSU4uyQkLLDRUx2dnyBHMxUtjgn6/ZR/1keRePoq9khUhaNVy1JHeUlhEZsuskp9B8eNVyznGy1mw2mWlyUg4WpwbIMKEhuDczHRVIGGrvwaOebMTQLVKxFnWnPjT1IHjHVSl4v9TxTGReK1wNNqdJHLNurtQJyMIwrCSpSgznEaA6H4ScvmhIv6P7Suy/WJKxM+J5bFKyEliUlyFFwaUyo+UOr8nmfaVlNcawlA4h8CfEAeMdBsSBKkplAv2aQC2pap6lz1i/qpj0+CFr3Fbxqj5qXbjEf14xZbRs6CpRbMk+JJgRezghUQYl+vmLBdE5yO4eggU7PCN7GjBMKScmA6ACLSXjsE2nT9t3pB8IHutblEshwpYz5VhltRUS1cCQe6ANnZJXaAdEVMet+KbLKd3o7Zc+z6pwlTcYQEDdDYioHjUMPHpDu03OhSyTvMBpQHN2HJuOcKLptIQEAqpQAaPFmsU8KBIqCTXy9oyJyeXtNDJGq8ij35seuYt5bVosksBzqK/wB4EnfRvZ5spIU4moFJiEuc3IUDuqDua1GhEdJXwjTswA0X5nmWTVea1Ry69fottUqUVypqJzB8GAy1EfhJUUk8nD8dDQDY0q3cWFXfr3R3W9LdhARiYtSuYH7EcUtlyIM2YozCHWosAKOSWjT9H6u8vtfIhnwrHOxRdl3YZ6gv4RUHQmDp0svy0iezhNWJOgdn8IimTGOE98PtSlwLIIuu6iHUp8ZNBpnU84NvaYAEoFGqSINsstQSsheSlAZFmMKp6HObxhzD89sadrWkMbvllAd8w7enWOkWyYoS0lPEAg86PzY1aOd2NTgJ5ekX69N2XJHFaaceXXJ9HeKZp5Qx6dvTYyu4u5PGnEDR+J7uWUMZh3R3mFFim0KUqTiBDipCA5OJQYEYhu88GVDBEu80rICSxB+ZJ0IBIDgqDOxHIkQJoZXk1vRvapSqkfCGYp88YIyqkhv8hz5h+pKJzwqfvrEFvnpSFF8CUhSUtiwolgAqAyxk4XDgM7Vavt3zu2sJP3gotnm9HYP4CIc65IVb4KV2oINXAZ2DEh2oc2o2sKbdJwnFmFpCSRkCo0buOEQ6tl34EhYyIc6Nkctf8QsCSZZwmuINVsiCehD58Yd+BDbT0Kp0rs5cx3qBn1imibWL3tGPsy3DTrFCwGG8fQvXY42anlNrkEaTpZ/5CPoPau8OysyJg+IKTh4Yqs/LM9I+fdnrMozpagHwrQo9wUDHddv0/wD0BxCkEd7s3VyOsUuZvNCf8f8Ao3g4Wyp2CzlamQMSi6mycgFRbgWBZuQ4NdU7S4rEo17VhL5lSnAV3sFHvSY5rdltWmYOzBUpJBSwJpo+jaMTpFjvkTJk1E2XLUlDSl2lAKWSEqmdqFkFjillJfUJq29Gx61rynyW0v8Av+v6ZernpsDnqwKBqkpwqSQWZ2KSOhDRcbktWOxzJp+NWIqPMU6BgKc455es+YqYZsxJOI4nSXQkfKEgPQUqWyeL/sYgG72+9j81KHtC/wBTc3hmn+W/9clpyKvxZTFp9IGmJgtYpAyxGeZzBlpiqWiYEzln/qGLYsRRbyntPX/3CPOJRMvRvfduKwAMgYe3JeCVSpcqWlKd4BSsNVHNn4xT58wlagKgF4uuw1lCpLuSoTcmO7QB31gef8dhsVPzLlfU/BZSr5klJDZuFD2eLTcd5CSlEqYagCoyYuX6HEnoIq+0ZWJaMAchQURSoTnU5Pk+jvpAlltbLTMJBluCtNUqlpW2JkliEJUygflw6gPHP5PJNVPwbWlS0zoyrwClkJPwhzEi70QUO4y45d8VJE2TgWqWpaEiYozHLYqJ7UAj5Kpc5DkIQ35f7KUiQha3JUQCUgqDby1mkuWAAT7bxJnmdz7e2C+0vn4Gk62dpPnKr9mgpTXTGqraElIjmdutCgtbcS/fF12OX2gmqJxFQ3iHYnN0g5Jqw4gPmYqk5BC5mIBsah0cxo/TYcNz/Al678ULpL7pzc9BEN5qOIRMqaSvIBIFIy2rFDGx2jNlj6x7OrBda6Po3oTDH/R0AEnGQSwLQ4mXTQqSlSgMyoUA1ziBVmVLYS6pfmW8agBjlGavaMaTB7BcSTPkpClAlQVhahCd4vwDCLXtNaMAlEuMK9CxJCVMAdKsX5QJsxKJtGJWeA5nFVwKHNm0hpfFnTMWhJqEF/8Ac2XeAfOFsj3Y96eUp5FkhUxSQip1wj4QNHHHmYltF1zQHw4uSTiI40490OJFkwMGYNiNPl0LebxKZagA265KizF3LqyyernOBbNJeo8eJSKVbrzKpa0LchaVIfUFQID8Rlziw7FSwLGlOYS6XPAGA77u1MxBPzAOOlWLZu3DhG+xloHZFGjlQ8n9vGCdwJ5Ll5U0tcC3aKQBKKCSGLFuD08m8YqxlKSSEOpObuNcxFx2yIAmHknxJKfaKV2xSoPVOsHx8yIZlqjJkpSgQoM4pUH0hHNuXgMjFkWK5RoqW8MLhaFWt0Q7O2b7UJ0UUjxIHvHUPpFS9hUE0KVyj/5E+1I53dAwrJ4V8Kx0DbyaFWInNKsD8xiSR7Qtjf8AlX9o0WvYc7VbFIQBLLDM4aEvm6szrk0EXVtGqQielDK7eXhHAEkgrUXqQgqGlVB4VokpCklSFFAbFgWAqh3mcCpGXXKJpSR8JRMfESVY0MEh2Aoa5OSk6txPUuW14qBPyqW1MHkm8cBLEkasN09yfDez5x1XYlb2XrlloDlo7v1jnlisyQsqCHw5gqxkg5kDCEuODPm3A3bZG9ZaVCU9FkYeRYBmPdCPr8OS8fm5W13oJjTT8qSRX7ys3ZzVoPyqI6aeREL1iLJtjJa1KP3kpPk39MVyYmM2XtIBa02CzIql57OTVLWoIUXWVAhjQ1i2TBDOVJoKnIeggseO/cU5+DmxuSahaiJa1OPu5GL/APRRc61IWFoOIEqIJwtWmeeUMpVnix7GyWmzfyoHmo+0VzuHOkExqlWwix3Mhc8y5gUMcuYkBSXYnCSQQGLAHWFl6XAgp3kFRqCBm4dJI0qQT1fjFgvXGJ8qYgYjJdRH4SGUSTQBjnzhdjM04T94qKnIbESoMBmQSWegwjMxz3r5SmUuHs0sF15OvgqixO7Y2eUAUplJTiOE45gTiUVFYUJjAFkEtQV1hgm5pKglC0g4a9kXS6k1LSgQlRfUg8hrHtmlUVOSD2iVhVC9Utu5ZEU66Qy/1NYWMK0lKg4ChStRhUMjpVxQAB88377rSTH6hp8CnZK5lSgtCwlS1KUsnJ+0JUPlOQLdNIU7SbDTfrEwy8IQshbZM4AUABT4gT1i7XLKwzalyQBXRnI9VeEEXzZCtYOIhkt5mOq9Lkny8l0zE9RNePi/g5LN2FtASRu8qmFc3ZSeCxanIx11V3H75iFd2n7xjR+7jEvChXKtebPnoR6PGk1Cl/LlkSc+nfA122pSgVEYQOCS4GkFrvJCaMomtAnXOEQ6DNmt2YsnRAeh4qGldIZyrQglSgtKgSXehcU64SCGfV2aE902rEidMYjeQmobUqo2hcVhutQEoALxPhSKAZkAApq6nHPNoUrTbNCHqETfXEmuJnyxZgBqU5Fuoje0T6JIDgg7oZ1HIVPA6OHgW2lIICU4SmhqVVIJeoA+FqMGjQWoAEHdDFQJCTliGA4hVJfI001imhjudomWpQXuhO8oMKlWFi5DEgKq4zBAJ4GEN1nsJqk5AMsD8KqHwPpDI2piXCVFKwx3s0sfhIBDDcaoOHuBru16SlKZiVDHVOIABzUggZEOcw+cElfAvk9qTDNr5wM6Wksy0ktxwMfLE8KpVml1dLxJtXPaTYZxBxFaQ3KaneB6ekaC0EOAzQbF+Ivm/MCErtXWHFSgUIGFFHHFziL8xwjP9NVxhtZrSC5w1pEirR+GDyuBV9iaxIwqUHrFovScVXUh80qCD/tNPJoqElahOcp1i+2Wxibd80K3QStaOOKWAp+50kcw8UxanJNP/khyL3x/BTOy00/sX9Y1CaEcH9B7vE83J+ST/wCr+URFT4qNun9+UdmgpvKmEKChmCrry8Hr+sH3XbQm0SlgjsysFQIdv8He6QAKZZlR9a+RgGVbAhYrRR8CDQjmDT/EUyY1klyyGk+y67fFf1hJQHBlg+avaKnMmTuHlFhk3qmbLQlXxSwU96KFPg5HdhiCctEcrWN4m4fwJZV7itzVzeEWSyA9mh88KX72EAzloh0iUkS0HilJ8hEFJMlpizbJpG8WrqeLZdzA+cV6SsHgItGy6AASC7kuGyqA78wB4QG9BUCXxfKUomg0OPC4zKSKpHfhimWnaWalSk0CSaMHIBGHCRrmovm7cBDXbGckTUIc1WpWg+EHF3tip1hLIQ6gsh8ACq6kncd8w58o5/1tf5dPrRueixL7Xl/I0sFtCElCkEElzvDdOQfnkTWjs8AfU5yldiGw72EPvYKhQSCwUQN1ncMHGp3kZEDMAl+Yq8TKQosrs1FClOkpIlrxaGUSRvB9HGhpGbD54Q5U65DkXmqTaZYU5QtQFXCk4jSpqpLuK1DnhW3WxHwnkfaKXeaVzpWJST20sYknCUGakMp8ByWBUgEilC2Vxs9p7SzSpn3wkjqK+YMbf0+npy/gyPWpaVAy0xEpMEKMRKUOMbBmnMZOzxwqmSZi0pI3ULBIGbZUYaNyhRKu20kMZgY/iW/mnOLbdFyrlMTNWQC7OyW1BS5BfxEQWGwoSpQA3VEqYl2JrR8hyinhvshaGmy93dlYQhSwSZoJVkBUJ10HPhDydbEy0oR8aBUEqCxiABIWl3NVk9ACzVRInHs0pBoEqdtVGYoOTpQD+aJ5crCgqUQwSSC4USWIbCK1+JJ4pObh13waMpNIIn2/tFHe0dxq4OGjBvhAaNLKrGpKWCsYUDSgdQGFRI5jQhye8jSlBSgEhnZnqauQ44hhlElkIC2D5HIPmUNRsq1iobWl4oMSlYlgpxJNCrNWEqqU9ocwU5AABlHlFf2wlKm2RSAQKA4TUgOHUTpWjDgTkYcBROFxiAFOAogYiRkaqHLEnIZx26WVJGa2FEuwOIuX5vhDsfm5RMvTBV7pI7/WiZKy/hrlqAbJ0BQbuBIhElZfJ4Yqn4gUswcGpJUWAAcngAB074jErlDOOdITy15VwYleMBqNpGdgYKs1nf4c9Ym+qGDroVfYBLscOJc2aqXK7LB2kkrASoEiZLWjApLJ3kl2UCAQ4YsDGkmyGK3tQ6Z1nAd0qKgASKndGX5VROPG8lJINFeLDE2TdD/dA8mr4RBMsmHV91vAhvInwhrIsxKMogtNkUBy/wAR06yL9jXkgcWavX1Un9IVXpYFYcSACTUpOS+4/KvnrrpD/syD/u9wYGmJfCIny2e7Ed33mk4aEOOBdjq/IiG6rC+sSWm7pabIqYkHtHcFiUguUtwclQUX0THtyWFYk7xc4lNRgBRgO6sYnqmsm71pp6f8gM8a0wSZdh4w9sk9BloCn3UhPhT2jeVZMVNYLst1jLFGZkbS4B49b5BkykZh4tez09CZICAVErZZLBiQ9OQSBC2XdCSQlyX5aQwtssWSSqbLBcYAU4t1QxBNaFiAo1HKA1bUtv4DKU6SXyU/aO5J020iaVJTKFAzk7xKywZsy1T8vCBZdlZkJDDM1clTEBzq1eVYZTJQtBP2y5ZJfCWUg1fRm7soOk7MKyMwAHPDV/Ed8crnz1lrZ0GLWKFLYjn21MhX2bLVUBq5gBweL+kMbkmKmKxzFYlrcHJkpdLITT4Ri7iaxJe902eWMKSVTNavUtmeLPQRJcVhUllKBFDmwYHCxqXcsNIFvS0j11LjyANsLYuSU4VVStJDmmeEPyanUxY7be6bPZrOqYNwdihReqQpB3m1wjCTyfhFV2ns4mz8Jc4CnEMnUSSmW75ua8KQkvKbOnEAL7RErEEoq4c7ykgkuKBgGZIAbN9T0mRYZb+RfJh+8pR143eDk3Srxp/pg4Qi+jnaQTZYsyzvy0/Z/jljTvRQdzcC1zIjex2rlUjEy46x24r4ObrBY5ZHvhMlB0BJ4JBJ6AQ6lznSX5jJqQms1pAUVOBhy41o4ozedYLT0tgoW3oJRY2KtMQGlXSCSCz1dYHcIaWecd5CgEsyTiGacIKH4gEkgjNg7sIU2S0IC1HizlzRnenP+kdTbGtlUar1Duahte9tawo+R7Wg9UgKD4RShyO6N0GnysM+YfOA5NnwzAcgODFy4UTk2mvBoYhBJcqoyiaYiTmGqCXU4NNU1pAk5woEkYWIA+8TupbDmxJNQHIqYqFVAwS1C/xAJdVAcJH8M5FknfTxYxLMl7pYOAAQScJDUfNumseTlZa0ID6Gvu/QxJKmN8PwkEVDOGIcCrVDUJY6xUn4FtslNMBAYKHHXU+OkednBlsTiZRLkFye/MmIwIch7QjkWqJ7uSBifl7wYCIDkFniXHBl0LvsMlkQiv2zAqKuAB/lOnjDWXMMJL7m75HIe0ExU5raKZLcTtDmwW5OGgGUC2+3gO4ox8W/R4X3RN0jy9EkkDioDxf+0HVMTeStdjiXMQqtKLP9MaSrLLUs9YXXfMdJPMnzH6RvYppqeJMXWSl8lpz0vkYyrJ9kpFKvmHFWzAIOYfMRtJsqUICQ5A1OZ1JPMkmIbPNLq7x7xuqaYVyU22OLI7W2bZFxGwIJetTAy5kNbuBWEpYM1S2kKZeguLtjO57OGKq8nifaGU9kmjUIxfykK9AYMkSacBCXbWansDIxMqYCWGeFO8SeTgU1gGdzGJuutDGFOss6/ZSZkzn+/wBtDa7reFBlz1pHB2/5QjBdIJGYHpGihHJeKOlqVQwvi2oKgiTloeZzU5zNM4YXTYxLQFIScR+ZIBmq/KpWTlziVQDupX5KA4fiPD9ItV52pSJaUI+JVMgWcUHNszxZXKLyukgObiVKK3brS0zCliJJJUUklJmrCQcJNVCVLoCalSsWZMCTAUqChQvmKMYItdnSklCckjDzJ+ck6krKnPdEMs4kh82r3ih83g935PaGMWNTJtLnntEzZZEueg4gckqI46JfIjIgnKOuXLeqbTJTMAwk0Uk5oWKKQeYPiCDrHGwNOGsNbovaZKJwTFILMWZiBlRQIp3UcswJdv0vq/s8V0J+r9I8yTntEl/om7vYS1FQBBUwJD0YDRPOvSKnYJk5MzDO+EuMVGCtKjwauYi4CRJYKLqIFWWpL94evV/CAp8pKiXAI5sQOn7yjoXPOzmZeiCwTk9kd8KDl2ydqV1JSXoaZRKLWpsOI4QwDEjU1GoLEwFeFqSlJSMyOgeFUskZEjuJEU+2hlZXrk6DItxAYjjzNH8H848XaKhY4OAdCC4JHHPlnQxHY7OkoB5PmdYBtiCFjC5pXlXi3KAh98BlttDsps1Fy7tidiwAFC44F3pGkkPrkHfJyE5sOtO6Fv18/CRrxieWtqg6N0MEWPgG8umH2ueGKQoHgwocvVo0EQyDEpgqnQCqdE9nGfT3iVj+xGti+bp7wQ/ODLoC+zVIMIr/AJZCwdCGfmkv6HyMWEGILfZBNllOvyk6KGR9jyJiyegWSfKdFbu6YyxE9ttP2qRwqfAmEV32YpmkEEKKipb5uKMe5h5xuqa9oIfRQ8gPJx4wVMQf6GcmZuAgs6S/8wPvB1nDAQrkmgGoSHHh7tBva7sWKjOxB8XePT+8EKREVzVQo8Vn/wBUwaUCAX2aOL8EBmXFr2fsLSwo5qA8NIrpliLhdafspf5R6QG0HlhZSACTQCpJyAGcc52jvGYtaJyWw4yEhvhFUFKu8Z84tW116CXLCMTKW9GfdDOOTlh4xTbfaHlllYgpSKFISUuQWLZndzjnvqefdrGvjs2fQYdL7j+RTLRugCoy6B29POPBBJS1IgVRzpGVvbNg9lJdqPUdcqdcusPb0thSozabrIljN5hDqXzAYH8qQNYSWWcQlkhySMLHWvgXI9dIcWizPKxEuGZLCmQClA6vhH8tOJPhxuqF8/GhFECCxIyqD409R5xM8QTPjHN0+49POISHjaZm+RGceNGIVodKdP37RiU6HSIfBQHG0qMZTgXhABxMBnnuqINH0zNGOrlbMOCmbdPDEXBG71aMk3jImkJVNStzhGKQXzyxHJ6DpDa0WQYGSGbID0AjrlWzjNFRvGwFJJd+mXfAsmWTD2bLfie8QObOOEXJLHdytwdw9BEFrUznl6Zese3OrdbgG8IgvaYU4W4mFte7Qy37diyUgk9er/v0gyRLIoRG0pTgKIrmIIVaH0hhCzZ4kRO8Q/WuXnHirXyiTwzu5IOJ+XvBnZJ4mALmmYsbj7v9UMMIgi6Bvs97NMeYE8Y9YR4hgYkgoNrWE2i0K07ReWgxH2c9TAcoPaJh0Tr+YAnwCR/MIFROUmfPSp/4ihUMzKL+/Kog27JOFIKi5p1Zgn/iEk8+kEnkzr4bGUt2L/d8MmHQCJCvcjyWd0k98Dzp9AkVP7pBARbbglAWdD64j4qIHkBB5QI2sdk7OWhH3UgdQK+bxL2ULPs1JWkkDFAi03cPs0flEV4yoKtV8hEoIQahLKPDkP1hX1OecMeVDGHHWStIru11ox2pVXCQEeAc17yYQqm4gkfiA72f0ME2q0gKUSdHPV4U3HOxzFcCXD8NI5KqeR1kZ1WKFGNT+kNZyf36wKpGnh6/rBtsoH4RFJQFVfIFqaks3QAnwgEv5Lojk2ELUE1q+X3U0WSepSPz8oebST8KEpFGS1NAzD1iG45YLtmwHQqX+nlAW0dsBnhGpBbuS36+RjWwrxw7Qnb88yTFBXEc4uDxDEdK+lOsEGTHkqyKLsCdaV/YhFNpmo3OgVZq4iRC3D9D++6NUIo33afp5NG0sgEv+zF6/QMdS9lbOFBWFQIY0WQFMB8uQD1YN0huSEgZ8uMeTp7acOUATZijmY61Sl0ccD26ecTgZwCVGGCkvQwFMlsYsQFXPaAJhSTUpxAcgcJ8yImvVDlA5mENrtMyWtK0FIZgyiGOLdLIAxqIcFgflFDqwlS55Wlc0kguGZCQkt91KjwZzWAP8xlTvHsLAjUxI8Y0GFyONTEpjwiPHhhcfz/7f6oYqgC5U/H/ALf6oYKlwRdA67NTEKlRItMDTXESVOf24vaJqtTMX5EgegiSwTsWHuf9IfK2bQvs5kmalQmqU6SDjlkImTVpWkF6dmQxYuR3wgsacKlIOaSx6OH8ovL50JZcdTyw0rYKgezzXWCS28KnQA1JfrEdvnMlhUqIAHGIpgYAHhWLtgUdYKq9Y9hNs3OUqzSialiH4hKlJHkBDcQFmkntbPTCy1KACn/ErgH0fj/aGREVK9LySZik4wcKlAjEKEEhmjF+rpvHOv2af05btiu9U4l8QUt7iFUq39moFLkguf09oPtNvRXeT/MIUpsK1klKFEO7gRlYIbWmjoKtSi32+YClxUKAI7jlAFzqdK974SQ3B29ngaRbSE9mtJQ1UPw+6/fl4QJbr5lybMvAtprGmFTlZfedmoGZ+AgU4K5hLtlXSmdlz2XT/FXwIHdhSKeJMUq8bcV24qJZIUEA5sAWUW6qMXO7JEyRd6FLVvqR2i2CcLkYqU0S1XNQ8Uix2EFZBdySWzd6mvEeOtaxp1/jjxYpj99ukdQH0bgf/op/2q9d/OLLctxosqGQ6lH4lHNXKmQ5Dzjm9k+kK0LcJWFEULEhtOPKGqdqp7VLn8yv1hzF9iHuZ0xHNHqLWrraLNYdj5ErtSpIm9qok40jdFThDcya0OXCKPtps2mylK0EmWskMalJzZ9QQ7PWhzhudsZvDwI9xHk3a5RDLlJmDPeCTXw5nxj2SMOSfHo9irPjry3sinWN8v2f1gNdnIziZFtIFa+XH24x5OtCVJJCgPHzjQ5MzYOUxHMkuGMRqtMefWhEklcva8RLnYXAUAnMA1ckByhT927nnwdTrQEJKlTUlSDvAKmKNDvJxFeBRZ90IHICFV+JQViYoCgzLAgCtDmDw5s0e2u+yJbYJpQQzMUIA4CViKQnhiS/4nqAXwx3DqlosxTGYYHTa34mN/rAgwmSFMa4Y9TMePYqeGFy/P094aYoV3Sn4s9PeCpkhWjwSegddk6kvAtokuCDkQx7jQ+UeYVcDAt4hZQcL4tIuipVZ+zHZy1pS5XieVM7RKUy0sAe0lKDGmJ1BzROEZwukYRMWpL4SThfPC9H5kNG1sl2t1PQV1DNE80Il4XTMwqSClRkqQFanCDmA6aj7wyhlu8nPYDLLpaQObOVTMQ0S3idB0jVdnWtYQlJKjkMn/tziSRPK1HsglZFFAkAivA1FRDu6UTQaSwgnMhi46VgTYOcTfZb7ssYlSkI+4kB+JAqepc9YLgCQVtr4QXLxah4ENm8MrLccpQClSpZJDuZSFHxIhYQYslg/ho/KIrSTLS2ugY3WAaJSO5CR6RobtfQeAhqBCG87ynoSsS0BUzFuVwhQpiYPVhWp1PCg/BF/Niu9NgZM13xVc0anEjURU7b9FUo4mVMZjkaecXS67XMtUwdqiYgJDpISMCiQn7WXMSk0zGF2INQYY7QyhLs01YSVFCScILYsqOxaBuJXIac1vjZXb6kYpGFt3s1UFN3CoN4Fo5vs7s9bpiJaBJmBKVB5q1dkwBcMFByBxANKB46DOvxRZJs0x1MgMpCkuWDEpcjPhpFys91hKQHDCgbg8LxM5ExrJkrC1o5/c/0by7OtUwLUtSg2qQHzo6jU84do2ZB4+P6iLYLKBzjcJEMfaQs89P5KonZJ9T5H2Eb/wDw5P3leKf0i0ERqUxP25/RH3q/ZzFRH76865Qtt6MqnjGRkGFgdKyNTEoncR5xkZFiTybIQtJcE+XmKwPIuxGIHfJ5zJhHgVERkZFKJQ2wR6E8vOMjI8WJZKAOMTGMjIhnhjc/zdPeGYjIyLz0DfZsO6MccIyMixBpMs6VAhSQQoEEcQQxHhA8/ZyzLCQqViCQwClzCBllvch4DhGRkQqa1olElnuqTL+CUhPckD2giMjI8yDO0jMcexkSQeExYbB/DR3CMjIrRKCo9AjIyKkmxjRSHBBYiMjI8eIJFily/gloQ+eFCU+gETSxQdw9IyMjx48UI8AjIyILHmGMwx5GR48f/9k="/>
          <p:cNvSpPr>
            <a:spLocks noChangeAspect="1" noChangeArrowheads="1"/>
          </p:cNvSpPr>
          <p:nvPr/>
        </p:nvSpPr>
        <p:spPr bwMode="auto">
          <a:xfrm>
            <a:off x="460375" y="-593725"/>
            <a:ext cx="24193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89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f-ZA">
                <a:solidFill>
                  <a:srgbClr val="FFFFFF"/>
                </a:solidFill>
                <a:latin typeface="Times New Roman"/>
                <a:cs typeface="Arial" charset="0"/>
              </a:rPr>
              <a:t>¿</a:t>
            </a:r>
            <a:r>
              <a:rPr lang="af-ZA">
                <a:solidFill>
                  <a:srgbClr val="FFFFFF"/>
                </a:solidFill>
                <a:latin typeface="Arial" charset="0"/>
                <a:cs typeface="Arial" charset="0"/>
              </a:rPr>
              <a:t>C</a:t>
            </a:r>
            <a:r>
              <a:rPr lang="af-ZA">
                <a:solidFill>
                  <a:srgbClr val="FFFFFF"/>
                </a:solidFill>
                <a:latin typeface="Times New Roman"/>
                <a:cs typeface="Arial" charset="0"/>
              </a:rPr>
              <a:t>ó</a:t>
            </a:r>
            <a:r>
              <a:rPr lang="af-ZA">
                <a:solidFill>
                  <a:srgbClr val="FFFFFF"/>
                </a:solidFill>
                <a:latin typeface="Arial" charset="0"/>
                <a:cs typeface="Arial" charset="0"/>
              </a:rPr>
              <a:t>mo se dice en espa</a:t>
            </a:r>
            <a:r>
              <a:rPr lang="af-ZA">
                <a:solidFill>
                  <a:srgbClr val="FFFFFF"/>
                </a:solidFill>
                <a:latin typeface="Times New Roman"/>
                <a:cs typeface="Arial" charset="0"/>
              </a:rPr>
              <a:t>ñ</a:t>
            </a:r>
            <a:r>
              <a:rPr lang="af-ZA">
                <a:solidFill>
                  <a:srgbClr val="FFFFFF"/>
                </a:solidFill>
                <a:latin typeface="Arial" charset="0"/>
                <a:cs typeface="Arial" charset="0"/>
              </a:rPr>
              <a:t>ol?:</a:t>
            </a: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971800"/>
            <a:ext cx="8077200" cy="3124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The leather skirt </a:t>
            </a:r>
            <a:r>
              <a:rPr lang="en-US" sz="2800">
                <a:solidFill>
                  <a:srgbClr val="FF0000"/>
                </a:solidFill>
                <a:latin typeface="Arial" charset="0"/>
                <a:cs typeface="Arial" charset="0"/>
              </a:rPr>
              <a:t>fits you well 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(</a:t>
            </a:r>
            <a:r>
              <a:rPr lang="en-US" sz="2800">
                <a:solidFill>
                  <a:srgbClr val="FF0000"/>
                </a:solidFill>
                <a:latin typeface="Arial" charset="0"/>
                <a:cs typeface="Arial" charset="0"/>
              </a:rPr>
              <a:t>looks good on you).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81000" y="4572000"/>
            <a:ext cx="7620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/>
            <a:r>
              <a:rPr kumimoji="0" lang="en-US" sz="2800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(A ti) Te</a:t>
            </a:r>
            <a:r>
              <a:rPr kumimoji="0" lang="en-US" sz="2800">
                <a:solidFill>
                  <a:srgbClr val="A0001E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>
                <a:latin typeface="Arial" charset="0"/>
                <a:cs typeface="Times New Roman" pitchFamily="18" charset="0"/>
              </a:rPr>
              <a:t>qued</a:t>
            </a:r>
            <a:r>
              <a:rPr kumimoji="0" lang="en-US" sz="280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a</a:t>
            </a:r>
            <a:r>
              <a:rPr kumimoji="0" lang="en-US" sz="280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>
                <a:latin typeface="Arial" charset="0"/>
                <a:cs typeface="Times New Roman" pitchFamily="18" charset="0"/>
              </a:rPr>
              <a:t>bien </a:t>
            </a:r>
            <a:r>
              <a:rPr kumimoji="0" lang="en-US" sz="280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la falda de cuero</a:t>
            </a:r>
            <a:r>
              <a:rPr kumimoji="0" lang="en-US" sz="2800">
                <a:latin typeface="Arial" charset="0"/>
                <a:cs typeface="Times New Roman" pitchFamily="18" charset="0"/>
              </a:rPr>
              <a:t>.</a:t>
            </a:r>
            <a:r>
              <a:rPr kumimoji="0" lang="en-US" sz="2800">
                <a:latin typeface="Arial" charset="0"/>
                <a:cs typeface="Arial" charset="0"/>
              </a:rPr>
              <a:t> </a:t>
            </a:r>
            <a:endParaRPr kumimoji="0" lang="en-US" sz="2800">
              <a:latin typeface="Times New Roman" pitchFamily="18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533400"/>
            <a:ext cx="2743200" cy="4122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2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968735"/>
            <a:ext cx="3276600" cy="437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f-ZA">
                <a:solidFill>
                  <a:srgbClr val="FFFFFF"/>
                </a:solidFill>
                <a:latin typeface="Times New Roman"/>
                <a:cs typeface="Arial" charset="0"/>
              </a:rPr>
              <a:t>¿</a:t>
            </a:r>
            <a:r>
              <a:rPr lang="af-ZA">
                <a:solidFill>
                  <a:srgbClr val="FFFFFF"/>
                </a:solidFill>
                <a:latin typeface="Arial" charset="0"/>
                <a:cs typeface="Arial" charset="0"/>
              </a:rPr>
              <a:t>C</a:t>
            </a:r>
            <a:r>
              <a:rPr lang="af-ZA">
                <a:solidFill>
                  <a:srgbClr val="FFFFFF"/>
                </a:solidFill>
                <a:latin typeface="Times New Roman"/>
                <a:cs typeface="Arial" charset="0"/>
              </a:rPr>
              <a:t>ó</a:t>
            </a:r>
            <a:r>
              <a:rPr lang="af-ZA">
                <a:solidFill>
                  <a:srgbClr val="FFFFFF"/>
                </a:solidFill>
                <a:latin typeface="Arial" charset="0"/>
                <a:cs typeface="Arial" charset="0"/>
              </a:rPr>
              <a:t>mo se dice en espa</a:t>
            </a:r>
            <a:r>
              <a:rPr lang="af-ZA">
                <a:solidFill>
                  <a:srgbClr val="FFFFFF"/>
                </a:solidFill>
                <a:latin typeface="Times New Roman"/>
                <a:cs typeface="Arial" charset="0"/>
              </a:rPr>
              <a:t>ñ</a:t>
            </a:r>
            <a:r>
              <a:rPr lang="af-ZA">
                <a:solidFill>
                  <a:srgbClr val="FFFFFF"/>
                </a:solidFill>
                <a:latin typeface="Arial" charset="0"/>
                <a:cs typeface="Arial" charset="0"/>
              </a:rPr>
              <a:t>ol?:</a:t>
            </a: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581400"/>
            <a:ext cx="8229600" cy="25447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Fashion is important to teachers</a:t>
            </a:r>
            <a:r>
              <a:rPr lang="af-ZA" sz="2800">
                <a:solidFill>
                  <a:srgbClr val="FF0000"/>
                </a:solidFill>
                <a:latin typeface="Arial" charset="0"/>
                <a:cs typeface="Arial" charset="0"/>
              </a:rPr>
              <a:t>.</a:t>
            </a:r>
            <a:r>
              <a:rPr lang="en-US" sz="2800"/>
              <a:t> 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533400" y="4191000"/>
            <a:ext cx="6705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/>
            <a:r>
              <a:rPr kumimoji="0" lang="en-US" sz="2800" dirty="0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A los </a:t>
            </a:r>
            <a:r>
              <a:rPr kumimoji="0" lang="en-US" sz="2800" dirty="0" err="1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profesores</a:t>
            </a:r>
            <a:r>
              <a:rPr kumimoji="0" lang="en-US" sz="2800" dirty="0">
                <a:solidFill>
                  <a:srgbClr val="580058"/>
                </a:solidFill>
                <a:latin typeface="Arial" charset="0"/>
                <a:cs typeface="Times New Roman" pitchFamily="18" charset="0"/>
              </a:rPr>
              <a:t> les</a:t>
            </a:r>
            <a:r>
              <a:rPr kumimoji="0" lang="en-US" sz="2800" dirty="0"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 dirty="0" err="1">
                <a:latin typeface="Arial" charset="0"/>
                <a:cs typeface="Times New Roman" pitchFamily="18" charset="0"/>
              </a:rPr>
              <a:t>import</a:t>
            </a:r>
            <a:r>
              <a:rPr kumimoji="0" lang="en-US" sz="2800" dirty="0" err="1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a</a:t>
            </a:r>
            <a:r>
              <a:rPr kumimoji="0" lang="en-US" sz="2800" dirty="0">
                <a:latin typeface="Arial" charset="0"/>
                <a:cs typeface="Times New Roman" pitchFamily="18" charset="0"/>
              </a:rPr>
              <a:t> </a:t>
            </a:r>
            <a:r>
              <a:rPr kumimoji="0" lang="en-US" sz="2800" dirty="0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la </a:t>
            </a:r>
            <a:r>
              <a:rPr kumimoji="0" lang="en-US" sz="2800" dirty="0" err="1">
                <a:solidFill>
                  <a:srgbClr val="E3522B"/>
                </a:solidFill>
                <a:latin typeface="Arial" charset="0"/>
                <a:cs typeface="Times New Roman" pitchFamily="18" charset="0"/>
              </a:rPr>
              <a:t>moda</a:t>
            </a:r>
            <a:r>
              <a:rPr kumimoji="0" lang="en-US" sz="2800" dirty="0">
                <a:latin typeface="Arial" charset="0"/>
                <a:cs typeface="Times New Roman" pitchFamily="18" charset="0"/>
              </a:rPr>
              <a:t>.</a:t>
            </a:r>
            <a:r>
              <a:rPr kumimoji="0" lang="en-US" sz="2800" dirty="0">
                <a:latin typeface="Arial" charset="0"/>
                <a:cs typeface="Arial" charset="0"/>
              </a:rPr>
              <a:t> </a:t>
            </a:r>
          </a:p>
          <a:p>
            <a:pPr latinLnBrk="0"/>
            <a:r>
              <a:rPr kumimoji="0" lang="en-US" sz="2800" dirty="0">
                <a:latin typeface="Arial" charset="0"/>
                <a:cs typeface="Arial" charset="0"/>
              </a:rPr>
              <a:t>(</a:t>
            </a:r>
            <a:r>
              <a:rPr kumimoji="0" lang="en-US" sz="2800" dirty="0" err="1">
                <a:latin typeface="Arial" charset="0"/>
                <a:cs typeface="Arial" charset="0"/>
              </a:rPr>
              <a:t>ja-ja-ja</a:t>
            </a:r>
            <a:r>
              <a:rPr kumimoji="0" lang="en-US" sz="2800" dirty="0">
                <a:latin typeface="Arial" charset="0"/>
                <a:cs typeface="Arial" charset="0"/>
              </a:rPr>
              <a:t>)</a:t>
            </a:r>
            <a:endParaRPr kumimoji="0" lang="en-US" sz="28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5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6855" y="3886200"/>
            <a:ext cx="8001000" cy="584775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A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nosotros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nos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importan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buenas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notas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+mn-cs"/>
              </a:rPr>
              <a:t>.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219200" y="2468563"/>
            <a:ext cx="5410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A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mí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me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gusta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la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ropa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de Gap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609600" y="3154363"/>
            <a:ext cx="8229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3200" dirty="0">
                <a:latin typeface="Times New Roman" pitchFamily="18" charset="0"/>
              </a:rPr>
              <a:t>2.  A </a:t>
            </a:r>
            <a:r>
              <a:rPr kumimoji="0" lang="en-US" sz="3200" dirty="0" err="1">
                <a:latin typeface="Times New Roman" pitchFamily="18" charset="0"/>
              </a:rPr>
              <a:t>nosotros</a:t>
            </a:r>
            <a:r>
              <a:rPr kumimoji="0" lang="en-US" sz="3200" dirty="0">
                <a:latin typeface="Times New Roman" pitchFamily="18" charset="0"/>
              </a:rPr>
              <a:t> / </a:t>
            </a:r>
            <a:r>
              <a:rPr kumimoji="0" lang="en-US" sz="3200" dirty="0" err="1">
                <a:latin typeface="Times New Roman" pitchFamily="18" charset="0"/>
              </a:rPr>
              <a:t>importar</a:t>
            </a:r>
            <a:r>
              <a:rPr kumimoji="0" lang="en-US" sz="3200" dirty="0">
                <a:latin typeface="Times New Roman" pitchFamily="18" charset="0"/>
              </a:rPr>
              <a:t> / </a:t>
            </a:r>
            <a:r>
              <a:rPr kumimoji="0" lang="en-US" sz="3200" dirty="0" err="1">
                <a:latin typeface="Times New Roman" pitchFamily="18" charset="0"/>
              </a:rPr>
              <a:t>buenas</a:t>
            </a:r>
            <a:r>
              <a:rPr kumimoji="0" lang="en-US" sz="3200" dirty="0">
                <a:latin typeface="Times New Roman" pitchFamily="18" charset="0"/>
              </a:rPr>
              <a:t> </a:t>
            </a:r>
            <a:r>
              <a:rPr kumimoji="0" lang="en-US" sz="3200" dirty="0" err="1">
                <a:latin typeface="Times New Roman" pitchFamily="18" charset="0"/>
              </a:rPr>
              <a:t>notas</a:t>
            </a:r>
            <a:r>
              <a:rPr kumimoji="0" lang="en-US" sz="3200" dirty="0">
                <a:latin typeface="Times New Roman" pitchFamily="18" charset="0"/>
              </a:rPr>
              <a:t>.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609600" y="4648200"/>
            <a:ext cx="853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3200">
                <a:latin typeface="Times New Roman" pitchFamily="18" charset="0"/>
              </a:rPr>
              <a:t>3.  A ti / faltar / las camisetas de manga corta.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1219200" y="5334000"/>
            <a:ext cx="7924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A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ti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te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faltan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las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camisetas</a:t>
            </a:r>
            <a:r>
              <a:rPr kumimoji="0" lang="en-US" sz="3200" dirty="0">
                <a:solidFill>
                  <a:srgbClr val="FF0000"/>
                </a:solidFill>
                <a:latin typeface="Times New Roman" pitchFamily="18" charset="0"/>
              </a:rPr>
              <a:t> de manga </a:t>
            </a:r>
            <a:r>
              <a:rPr kumimoji="0" lang="en-US" sz="3200" dirty="0" err="1">
                <a:solidFill>
                  <a:srgbClr val="FF0000"/>
                </a:solidFill>
                <a:latin typeface="Times New Roman" pitchFamily="18" charset="0"/>
              </a:rPr>
              <a:t>corta</a:t>
            </a:r>
            <a:endParaRPr kumimoji="0" lang="en-US" sz="32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936139"/>
            <a:ext cx="5791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200" dirty="0">
                <a:latin typeface="Times New Roman" pitchFamily="18" charset="0"/>
              </a:rPr>
              <a:t>1.  A </a:t>
            </a:r>
            <a:r>
              <a:rPr lang="en-US" sz="3200" dirty="0" err="1">
                <a:latin typeface="Times New Roman" pitchFamily="18" charset="0"/>
              </a:rPr>
              <a:t>mí</a:t>
            </a:r>
            <a:r>
              <a:rPr lang="en-US" sz="3200" dirty="0">
                <a:latin typeface="Times New Roman" pitchFamily="18" charset="0"/>
              </a:rPr>
              <a:t> / </a:t>
            </a:r>
            <a:r>
              <a:rPr lang="en-US" sz="3200" dirty="0" err="1">
                <a:latin typeface="Times New Roman" pitchFamily="18" charset="0"/>
              </a:rPr>
              <a:t>gustar</a:t>
            </a:r>
            <a:r>
              <a:rPr lang="en-US" sz="3200" dirty="0">
                <a:latin typeface="Times New Roman" pitchFamily="18" charset="0"/>
              </a:rPr>
              <a:t>/ la </a:t>
            </a:r>
            <a:r>
              <a:rPr lang="en-US" sz="3200" dirty="0" err="1">
                <a:latin typeface="Times New Roman" pitchFamily="18" charset="0"/>
              </a:rPr>
              <a:t>ropa</a:t>
            </a:r>
            <a:r>
              <a:rPr lang="en-US" sz="3200" dirty="0">
                <a:latin typeface="Times New Roman" pitchFamily="18" charset="0"/>
              </a:rPr>
              <a:t> de Gap</a:t>
            </a:r>
            <a:endParaRPr lang="en-US" sz="3200" dirty="0">
              <a:latin typeface="Times New Roman" pitchFamily="18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526" y="58395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56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20" grpId="0"/>
      <p:bldP spid="348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987" y="1752600"/>
            <a:ext cx="8686800" cy="1295400"/>
          </a:xfrm>
        </p:spPr>
        <p:txBody>
          <a:bodyPr/>
          <a:lstStyle/>
          <a:p>
            <a:pPr algn="l"/>
            <a:r>
              <a:rPr lang="en-US" sz="2800" dirty="0">
                <a:solidFill>
                  <a:schemeClr val="tx1"/>
                </a:solidFill>
                <a:latin typeface="Arial" charset="0"/>
                <a:cs typeface="Arial" charset="0"/>
              </a:rPr>
              <a:t>4. A </a:t>
            </a:r>
            <a:r>
              <a:rPr lang="en-US" sz="2800" dirty="0" err="1">
                <a:solidFill>
                  <a:schemeClr val="tx1"/>
                </a:solidFill>
                <a:latin typeface="Arial" charset="0"/>
                <a:cs typeface="Arial" charset="0"/>
              </a:rPr>
              <a:t>Uds</a:t>
            </a:r>
            <a:r>
              <a:rPr lang="en-US" sz="2800" dirty="0">
                <a:solidFill>
                  <a:schemeClr val="tx1"/>
                </a:solidFill>
                <a:latin typeface="Arial" charset="0"/>
                <a:cs typeface="Arial" charset="0"/>
              </a:rPr>
              <a:t>./  </a:t>
            </a:r>
            <a:r>
              <a:rPr lang="en-US" sz="2800" dirty="0" err="1">
                <a:solidFill>
                  <a:schemeClr val="tx1"/>
                </a:solidFill>
                <a:latin typeface="Arial" charset="0"/>
                <a:cs typeface="Arial" charset="0"/>
              </a:rPr>
              <a:t>interesar</a:t>
            </a:r>
            <a:r>
              <a:rPr lang="en-US" sz="2800" dirty="0">
                <a:solidFill>
                  <a:schemeClr val="tx1"/>
                </a:solidFill>
                <a:latin typeface="Arial" charset="0"/>
                <a:cs typeface="Arial" charset="0"/>
              </a:rPr>
              <a:t> / resolver </a:t>
            </a:r>
            <a:r>
              <a:rPr lang="en-US" sz="2800" dirty="0" err="1">
                <a:solidFill>
                  <a:schemeClr val="tx1"/>
                </a:solidFill>
                <a:latin typeface="Arial" charset="0"/>
                <a:cs typeface="Arial" charset="0"/>
              </a:rPr>
              <a:t>problemas</a:t>
            </a:r>
            <a:r>
              <a:rPr lang="en-US" sz="2800" dirty="0">
                <a:solidFill>
                  <a:schemeClr val="tx1"/>
                </a:solidFill>
                <a:latin typeface="Arial" charset="0"/>
                <a:cs typeface="Arial" charset="0"/>
              </a:rPr>
              <a:t>  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068532" y="2950153"/>
            <a:ext cx="7772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A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Uds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. les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interesa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 resolver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problemas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230332" y="3635953"/>
            <a:ext cx="8343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2800" dirty="0">
                <a:latin typeface="Times New Roman" pitchFamily="18" charset="0"/>
              </a:rPr>
              <a:t>5.  A Susana /  </a:t>
            </a:r>
            <a:r>
              <a:rPr kumimoji="0" lang="en-US" sz="2800" dirty="0" err="1">
                <a:latin typeface="Times New Roman" pitchFamily="18" charset="0"/>
              </a:rPr>
              <a:t>encantar</a:t>
            </a:r>
            <a:r>
              <a:rPr kumimoji="0" lang="en-US" sz="2800" dirty="0">
                <a:latin typeface="Times New Roman" pitchFamily="18" charset="0"/>
              </a:rPr>
              <a:t> / los </a:t>
            </a:r>
            <a:r>
              <a:rPr kumimoji="0" lang="en-US" sz="2800" dirty="0" err="1">
                <a:latin typeface="Times New Roman" pitchFamily="18" charset="0"/>
              </a:rPr>
              <a:t>videojuegos</a:t>
            </a:r>
            <a:endParaRPr kumimoji="0" lang="en-US" sz="2800" dirty="0">
              <a:latin typeface="Times New Roman" pitchFamily="18" charset="0"/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068532" y="4397953"/>
            <a:ext cx="7658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A Susana le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encantan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 los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videojuegos</a:t>
            </a:r>
            <a:endParaRPr kumimoji="0" lang="en-US" sz="28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325582" y="5159953"/>
            <a:ext cx="8153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2800" dirty="0">
                <a:latin typeface="Times New Roman" pitchFamily="18" charset="0"/>
              </a:rPr>
              <a:t>6.  A </a:t>
            </a:r>
            <a:r>
              <a:rPr kumimoji="0" lang="en-US" sz="2800" dirty="0" err="1">
                <a:latin typeface="Times New Roman" pitchFamily="18" charset="0"/>
              </a:rPr>
              <a:t>Paco</a:t>
            </a:r>
            <a:r>
              <a:rPr kumimoji="0" lang="en-US" sz="2800" dirty="0">
                <a:latin typeface="Times New Roman" pitchFamily="18" charset="0"/>
              </a:rPr>
              <a:t> y a Sonia / </a:t>
            </a:r>
            <a:r>
              <a:rPr kumimoji="0" lang="en-US" sz="2800" dirty="0" err="1">
                <a:latin typeface="Times New Roman" pitchFamily="18" charset="0"/>
              </a:rPr>
              <a:t>gustar</a:t>
            </a:r>
            <a:r>
              <a:rPr kumimoji="0" lang="en-US" sz="2800" dirty="0">
                <a:latin typeface="Times New Roman" pitchFamily="18" charset="0"/>
              </a:rPr>
              <a:t> / la </a:t>
            </a:r>
            <a:r>
              <a:rPr kumimoji="0" lang="en-US" sz="2800" dirty="0" err="1">
                <a:latin typeface="Times New Roman" pitchFamily="18" charset="0"/>
              </a:rPr>
              <a:t>música</a:t>
            </a:r>
            <a:r>
              <a:rPr kumimoji="0" lang="en-US" sz="2800" dirty="0">
                <a:latin typeface="Times New Roman" pitchFamily="18" charset="0"/>
              </a:rPr>
              <a:t> </a:t>
            </a:r>
            <a:r>
              <a:rPr kumimoji="0" lang="en-US" sz="2800" dirty="0" err="1">
                <a:latin typeface="Times New Roman" pitchFamily="18" charset="0"/>
              </a:rPr>
              <a:t>latina</a:t>
            </a:r>
            <a:endParaRPr kumimoji="0" lang="en-US" sz="2800" dirty="0">
              <a:latin typeface="Times New Roman" pitchFamily="18" charset="0"/>
            </a:endParaRP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1047750" y="6060498"/>
            <a:ext cx="7505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atinLnBrk="0">
              <a:spcBef>
                <a:spcPct val="50000"/>
              </a:spcBef>
            </a:pP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A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Paco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 y a Sonia les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gusta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 la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música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kumimoji="0" lang="en-US" sz="2800" dirty="0" err="1">
                <a:solidFill>
                  <a:srgbClr val="FF0000"/>
                </a:solidFill>
                <a:latin typeface="Times New Roman" pitchFamily="18" charset="0"/>
              </a:rPr>
              <a:t>latina</a:t>
            </a:r>
            <a:r>
              <a:rPr kumimoji="0" lang="en-US" sz="2800" dirty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039" y="457199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20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5" grpId="0"/>
      <p:bldP spid="358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Más</a:t>
            </a:r>
            <a:r>
              <a:rPr lang="en-US" dirty="0" smtClean="0"/>
              <a:t> </a:t>
            </a:r>
            <a:r>
              <a:rPr lang="en-US" dirty="0" err="1" smtClean="0"/>
              <a:t>práctica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33400" y="1371600"/>
            <a:ext cx="83058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s-ES" dirty="0" smtClean="0"/>
              <a:t>A María _____________ horribles las hamburguesas. (parecer)</a:t>
            </a:r>
          </a:p>
          <a:p>
            <a:endParaRPr lang="es-ES" dirty="0" smtClean="0"/>
          </a:p>
          <a:p>
            <a:r>
              <a:rPr lang="es-ES" dirty="0" smtClean="0"/>
              <a:t>2. A mí ________________las discusiones. (molestar)</a:t>
            </a:r>
          </a:p>
          <a:p>
            <a:endParaRPr lang="es-ES" dirty="0" smtClean="0"/>
          </a:p>
          <a:p>
            <a:r>
              <a:rPr lang="es-ES" dirty="0" smtClean="0"/>
              <a:t>3. A mis padres _____________mucho el cine.  (gustar)</a:t>
            </a:r>
          </a:p>
          <a:p>
            <a:endParaRPr lang="es-ES" dirty="0" smtClean="0"/>
          </a:p>
          <a:p>
            <a:r>
              <a:rPr lang="es-ES" dirty="0" smtClean="0"/>
              <a:t>4. A tus amigos </a:t>
            </a:r>
            <a:r>
              <a:rPr lang="es-ES" dirty="0" smtClean="0"/>
              <a:t>_____________ </a:t>
            </a:r>
            <a:r>
              <a:rPr lang="es-ES" dirty="0" smtClean="0"/>
              <a:t>cómico tu padre.  (parecer)</a:t>
            </a:r>
          </a:p>
          <a:p>
            <a:endParaRPr lang="es-ES" dirty="0" smtClean="0"/>
          </a:p>
          <a:p>
            <a:r>
              <a:rPr lang="es-ES" dirty="0" smtClean="0"/>
              <a:t>5. A muchas personas </a:t>
            </a:r>
            <a:r>
              <a:rPr lang="es-ES" dirty="0" smtClean="0"/>
              <a:t>_____________ </a:t>
            </a:r>
            <a:r>
              <a:rPr lang="es-ES" dirty="0" smtClean="0"/>
              <a:t>los músculos después de hacer ejercicio. (doler)</a:t>
            </a:r>
          </a:p>
          <a:p>
            <a:endParaRPr lang="es-ES" dirty="0" smtClean="0"/>
          </a:p>
          <a:p>
            <a:r>
              <a:rPr lang="es-ES" dirty="0" smtClean="0"/>
              <a:t>6. A cualquier presidente </a:t>
            </a:r>
            <a:r>
              <a:rPr lang="es-ES" dirty="0" smtClean="0"/>
              <a:t>_____________ t</a:t>
            </a:r>
            <a:r>
              <a:rPr lang="es-ES" dirty="0" smtClean="0"/>
              <a:t>ener una buena imagen. (interesar)</a:t>
            </a:r>
          </a:p>
          <a:p>
            <a:endParaRPr lang="es-ES" dirty="0" smtClean="0"/>
          </a:p>
          <a:p>
            <a:r>
              <a:rPr lang="es-ES" dirty="0" smtClean="0"/>
              <a:t>7. A los gatos </a:t>
            </a:r>
            <a:r>
              <a:rPr lang="es-ES" dirty="0" smtClean="0"/>
              <a:t>_____________ </a:t>
            </a:r>
            <a:r>
              <a:rPr lang="es-ES" dirty="0" smtClean="0"/>
              <a:t>dormir durante el día. (encantar)</a:t>
            </a:r>
          </a:p>
          <a:p>
            <a:endParaRPr lang="es-ES" dirty="0" smtClean="0"/>
          </a:p>
          <a:p>
            <a:r>
              <a:rPr lang="es-ES" dirty="0" smtClean="0"/>
              <a:t>8. ¿Vamos a ganar?  </a:t>
            </a:r>
            <a:r>
              <a:rPr lang="es-ES" dirty="0" smtClean="0"/>
              <a:t>¿Cuánto tiempo _____________? (quedar)</a:t>
            </a:r>
            <a:endParaRPr lang="en-US" dirty="0" smtClean="0"/>
          </a:p>
          <a:p>
            <a:endParaRPr lang="es-ES" dirty="0" smtClean="0"/>
          </a:p>
          <a:p>
            <a:r>
              <a:rPr lang="es-ES" dirty="0" smtClean="0"/>
              <a:t>9. A cualquier ciudadano </a:t>
            </a:r>
            <a:r>
              <a:rPr lang="es-ES" dirty="0" smtClean="0"/>
              <a:t>_____________ </a:t>
            </a:r>
            <a:r>
              <a:rPr lang="es-ES" dirty="0" smtClean="0"/>
              <a:t>los problemas de su país. (importar)</a:t>
            </a:r>
          </a:p>
          <a:p>
            <a:endParaRPr lang="es-ES" dirty="0" smtClean="0"/>
          </a:p>
          <a:p>
            <a:r>
              <a:rPr lang="es-ES" dirty="0" smtClean="0"/>
              <a:t>10.  ¡Qué guapa estás! </a:t>
            </a:r>
            <a:r>
              <a:rPr lang="es-ES" dirty="0" smtClean="0"/>
              <a:t>_____________ muy bien este vestido. (quedar)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981198" y="1343891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 parecen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649" y="1860882"/>
            <a:ext cx="1405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0000"/>
                </a:solidFill>
              </a:rPr>
              <a:t>m</a:t>
            </a:r>
            <a:r>
              <a:rPr lang="es-ES" dirty="0" smtClean="0">
                <a:solidFill>
                  <a:srgbClr val="FF0000"/>
                </a:solidFill>
              </a:rPr>
              <a:t>e molestan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25729" y="2362200"/>
            <a:ext cx="998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les gusta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89308" y="2895600"/>
            <a:ext cx="1133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les parece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93279" y="3505200"/>
            <a:ext cx="1144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les duelen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56227" y="4049256"/>
            <a:ext cx="1161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 interesa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58247" y="4572000"/>
            <a:ext cx="1243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les encanta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7507" y="5105400"/>
            <a:ext cx="116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nos queda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47095" y="5638800"/>
            <a:ext cx="1273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le importan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98574" y="6172200"/>
            <a:ext cx="1018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te queda</a:t>
            </a:r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44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435</Words>
  <Application>Microsoft Office PowerPoint</Application>
  <PresentationFormat>On-screen Show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The backward verbs</vt:lpstr>
      <vt:lpstr>Otros verbos como GUSTAR</vt:lpstr>
      <vt:lpstr>Por ejemplo</vt:lpstr>
      <vt:lpstr>Más ejemplos:</vt:lpstr>
      <vt:lpstr>¿Cómo se dice en español?:</vt:lpstr>
      <vt:lpstr>¿Cómo se dice en español?:</vt:lpstr>
      <vt:lpstr>¿Cómo se dice en español?:</vt:lpstr>
      <vt:lpstr>¿Cómo se dice en español?:</vt:lpstr>
      <vt:lpstr>A nosotros nos importan buenas notas.</vt:lpstr>
      <vt:lpstr>4. A Uds./  interesar / resolver problemas  </vt:lpstr>
      <vt:lpstr>Más práctica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backward verbs</dc:title>
  <dc:creator>William Keeth</dc:creator>
  <cp:lastModifiedBy>William Keeth</cp:lastModifiedBy>
  <cp:revision>7</cp:revision>
  <dcterms:created xsi:type="dcterms:W3CDTF">2012-09-12T10:23:30Z</dcterms:created>
  <dcterms:modified xsi:type="dcterms:W3CDTF">2012-09-12T11:02:46Z</dcterms:modified>
</cp:coreProperties>
</file>